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80" r:id="rId2"/>
    <p:sldId id="281" r:id="rId3"/>
    <p:sldId id="282" r:id="rId4"/>
    <p:sldId id="283" r:id="rId5"/>
    <p:sldId id="284" r:id="rId6"/>
    <p:sldId id="285" r:id="rId7"/>
    <p:sldId id="286" r:id="rId8"/>
    <p:sldId id="287" r:id="rId9"/>
    <p:sldId id="288" r:id="rId10"/>
    <p:sldId id="289" r:id="rId11"/>
    <p:sldId id="290" r:id="rId12"/>
    <p:sldId id="291" r:id="rId13"/>
    <p:sldId id="292" r:id="rId14"/>
    <p:sldId id="293" r:id="rId15"/>
    <p:sldId id="294" r:id="rId16"/>
    <p:sldId id="295" r:id="rId17"/>
    <p:sldId id="296" r:id="rId18"/>
    <p:sldId id="297" r:id="rId19"/>
    <p:sldId id="298" r:id="rId20"/>
    <p:sldId id="299"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3832" autoAdjust="0"/>
  </p:normalViewPr>
  <p:slideViewPr>
    <p:cSldViewPr snapToGrid="0">
      <p:cViewPr varScale="1">
        <p:scale>
          <a:sx n="52" d="100"/>
          <a:sy n="52" d="100"/>
        </p:scale>
        <p:origin x="1434" y="72"/>
      </p:cViewPr>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gif>
</file>

<file path=ppt/media/image25.gif>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9584BF-E957-49FB-AED3-92C5C4FF1561}" type="datetimeFigureOut">
              <a:rPr lang="en-US" smtClean="0"/>
              <a:t>3/14/2024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5FDDE9-A9FD-42CB-B844-988DC7B9E6EF}" type="slidenum">
              <a:rPr lang="en-US" smtClean="0"/>
              <a:t>‹#›</a:t>
            </a:fld>
            <a:endParaRPr lang="en-US"/>
          </a:p>
        </p:txBody>
      </p:sp>
    </p:spTree>
    <p:extLst>
      <p:ext uri="{BB962C8B-B14F-4D97-AF65-F5344CB8AC3E}">
        <p14:creationId xmlns:p14="http://schemas.microsoft.com/office/powerpoint/2010/main" val="25573428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arxiv.org/abs/1607.06450"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222222"/>
                </a:solidFill>
                <a:effectLst/>
                <a:latin typeface="Helvetica" panose="020B0604020202020204" pitchFamily="34" charset="0"/>
              </a:rPr>
              <a:t>The encoding component is a stack of encoders (the paper stacks six of them on top of each other – there’s nothing magical about the number six, one can definitely experiment with other arrangements). The decoding component is a stack of decoders of the same number.</a:t>
            </a:r>
            <a:endParaRPr lang="en-US" dirty="0"/>
          </a:p>
        </p:txBody>
      </p:sp>
      <p:sp>
        <p:nvSpPr>
          <p:cNvPr id="4" name="Slide Number Placeholder 3"/>
          <p:cNvSpPr>
            <a:spLocks noGrp="1"/>
          </p:cNvSpPr>
          <p:nvPr>
            <p:ph type="sldNum" sz="quarter" idx="5"/>
          </p:nvPr>
        </p:nvSpPr>
        <p:spPr/>
        <p:txBody>
          <a:bodyPr/>
          <a:lstStyle/>
          <a:p>
            <a:fld id="{EF5FDDE9-A9FD-42CB-B844-988DC7B9E6EF}" type="slidenum">
              <a:rPr lang="en-US" smtClean="0"/>
              <a:t>2</a:t>
            </a:fld>
            <a:endParaRPr lang="en-US"/>
          </a:p>
        </p:txBody>
      </p:sp>
    </p:spTree>
    <p:extLst>
      <p:ext uri="{BB962C8B-B14F-4D97-AF65-F5344CB8AC3E}">
        <p14:creationId xmlns:p14="http://schemas.microsoft.com/office/powerpoint/2010/main" val="26431407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5FDDE9-A9FD-42CB-B844-988DC7B9E6EF}" type="slidenum">
              <a:rPr lang="en-US" smtClean="0"/>
              <a:t>12</a:t>
            </a:fld>
            <a:endParaRPr lang="en-US"/>
          </a:p>
        </p:txBody>
      </p:sp>
    </p:spTree>
    <p:extLst>
      <p:ext uri="{BB962C8B-B14F-4D97-AF65-F5344CB8AC3E}">
        <p14:creationId xmlns:p14="http://schemas.microsoft.com/office/powerpoint/2010/main" val="3599345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222222"/>
                </a:solidFill>
                <a:effectLst/>
                <a:latin typeface="Helvetica" panose="020B0604020202020204" pitchFamily="34" charset="0"/>
              </a:rPr>
              <a:t>Now that we have touched upon attention heads, let’s revisit our example from before to see where the different attention heads are focusing as we encode the word “it” in our example sentence:</a:t>
            </a:r>
          </a:p>
          <a:p>
            <a:endParaRPr lang="en-GB" b="0" i="0" dirty="0">
              <a:solidFill>
                <a:srgbClr val="222222"/>
              </a:solidFill>
              <a:effectLst/>
              <a:latin typeface="Helvetica" panose="020B0604020202020204" pitchFamily="34" charset="0"/>
            </a:endParaRPr>
          </a:p>
          <a:p>
            <a:pPr algn="l" fontAlgn="base"/>
            <a:r>
              <a:rPr lang="en-GB" b="0" i="0" dirty="0">
                <a:solidFill>
                  <a:srgbClr val="222222"/>
                </a:solidFill>
                <a:effectLst/>
                <a:latin typeface="Helvetica" panose="020B0604020202020204" pitchFamily="34" charset="0"/>
              </a:rPr>
              <a:t>If we add all the attention heads to the picture, however, things can be harder to interpret:</a:t>
            </a:r>
          </a:p>
          <a:p>
            <a:br>
              <a:rPr lang="en-GB" dirty="0"/>
            </a:br>
            <a:endParaRPr lang="en-US" dirty="0"/>
          </a:p>
        </p:txBody>
      </p:sp>
      <p:sp>
        <p:nvSpPr>
          <p:cNvPr id="4" name="Slide Number Placeholder 3"/>
          <p:cNvSpPr>
            <a:spLocks noGrp="1"/>
          </p:cNvSpPr>
          <p:nvPr>
            <p:ph type="sldNum" sz="quarter" idx="5"/>
          </p:nvPr>
        </p:nvSpPr>
        <p:spPr/>
        <p:txBody>
          <a:bodyPr/>
          <a:lstStyle/>
          <a:p>
            <a:fld id="{EF5FDDE9-A9FD-42CB-B844-988DC7B9E6EF}" type="slidenum">
              <a:rPr lang="en-US" smtClean="0"/>
              <a:t>13</a:t>
            </a:fld>
            <a:endParaRPr lang="en-US"/>
          </a:p>
        </p:txBody>
      </p:sp>
    </p:spTree>
    <p:extLst>
      <p:ext uri="{BB962C8B-B14F-4D97-AF65-F5344CB8AC3E}">
        <p14:creationId xmlns:p14="http://schemas.microsoft.com/office/powerpoint/2010/main" val="34960383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222222"/>
                </a:solidFill>
                <a:effectLst/>
                <a:latin typeface="Helvetica" panose="020B0604020202020204" pitchFamily="34" charset="0"/>
              </a:rPr>
              <a:t>To address this, the transformer adds a vector to each input embedding. These vectors follow a specific pattern that the model learns, which helps it determine the position of each word, or the distance between different words in the sequence. The intuition here is that adding these values to the embeddings provides meaningful distances between the embedding vectors once they’re projected into Q/K/V vectors and during dot-product attention.</a:t>
            </a:r>
            <a:endParaRPr lang="en-US" dirty="0"/>
          </a:p>
        </p:txBody>
      </p:sp>
      <p:sp>
        <p:nvSpPr>
          <p:cNvPr id="4" name="Slide Number Placeholder 3"/>
          <p:cNvSpPr>
            <a:spLocks noGrp="1"/>
          </p:cNvSpPr>
          <p:nvPr>
            <p:ph type="sldNum" sz="quarter" idx="5"/>
          </p:nvPr>
        </p:nvSpPr>
        <p:spPr/>
        <p:txBody>
          <a:bodyPr/>
          <a:lstStyle/>
          <a:p>
            <a:fld id="{EF5FDDE9-A9FD-42CB-B844-988DC7B9E6EF}" type="slidenum">
              <a:rPr lang="en-US" smtClean="0"/>
              <a:t>14</a:t>
            </a:fld>
            <a:endParaRPr lang="en-US"/>
          </a:p>
        </p:txBody>
      </p:sp>
    </p:spTree>
    <p:extLst>
      <p:ext uri="{BB962C8B-B14F-4D97-AF65-F5344CB8AC3E}">
        <p14:creationId xmlns:p14="http://schemas.microsoft.com/office/powerpoint/2010/main" val="41617345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GB" b="0" i="0" dirty="0">
                <a:solidFill>
                  <a:srgbClr val="222222"/>
                </a:solidFill>
                <a:effectLst/>
                <a:latin typeface="Helvetica" panose="020B0604020202020204" pitchFamily="34" charset="0"/>
              </a:rPr>
              <a:t>One detail in the architecture of the encoder that we need to mention before moving on, is that each sub-layer (self-attention, </a:t>
            </a:r>
            <a:r>
              <a:rPr lang="en-GB" b="0" i="0" dirty="0" err="1">
                <a:solidFill>
                  <a:srgbClr val="222222"/>
                </a:solidFill>
                <a:effectLst/>
                <a:latin typeface="Helvetica" panose="020B0604020202020204" pitchFamily="34" charset="0"/>
              </a:rPr>
              <a:t>ffnn</a:t>
            </a:r>
            <a:r>
              <a:rPr lang="en-GB" b="0" i="0" dirty="0">
                <a:solidFill>
                  <a:srgbClr val="222222"/>
                </a:solidFill>
                <a:effectLst/>
                <a:latin typeface="Helvetica" panose="020B0604020202020204" pitchFamily="34" charset="0"/>
              </a:rPr>
              <a:t>) in each encoder has a residual connection around it, and is followed by a </a:t>
            </a:r>
            <a:r>
              <a:rPr lang="en-GB" b="0" i="0" u="none" strike="noStrike" dirty="0">
                <a:solidFill>
                  <a:srgbClr val="4183C4"/>
                </a:solidFill>
                <a:effectLst/>
                <a:latin typeface="Helvetica" panose="020B0604020202020204" pitchFamily="34" charset="0"/>
                <a:hlinkClick r:id="rId3"/>
              </a:rPr>
              <a:t>layer-normalization</a:t>
            </a:r>
            <a:r>
              <a:rPr lang="en-GB" b="0" i="0" dirty="0">
                <a:solidFill>
                  <a:srgbClr val="222222"/>
                </a:solidFill>
                <a:effectLst/>
                <a:latin typeface="Helvetica" panose="020B0604020202020204" pitchFamily="34" charset="0"/>
              </a:rPr>
              <a:t> step.</a:t>
            </a:r>
          </a:p>
          <a:p>
            <a:br>
              <a:rPr lang="en-GB" dirty="0"/>
            </a:br>
            <a:endParaRPr lang="en-US" dirty="0"/>
          </a:p>
        </p:txBody>
      </p:sp>
      <p:sp>
        <p:nvSpPr>
          <p:cNvPr id="4" name="Slide Number Placeholder 3"/>
          <p:cNvSpPr>
            <a:spLocks noGrp="1"/>
          </p:cNvSpPr>
          <p:nvPr>
            <p:ph type="sldNum" sz="quarter" idx="5"/>
          </p:nvPr>
        </p:nvSpPr>
        <p:spPr/>
        <p:txBody>
          <a:bodyPr/>
          <a:lstStyle/>
          <a:p>
            <a:fld id="{EF5FDDE9-A9FD-42CB-B844-988DC7B9E6EF}" type="slidenum">
              <a:rPr lang="en-US" smtClean="0"/>
              <a:t>15</a:t>
            </a:fld>
            <a:endParaRPr lang="en-US"/>
          </a:p>
        </p:txBody>
      </p:sp>
    </p:spTree>
    <p:extLst>
      <p:ext uri="{BB962C8B-B14F-4D97-AF65-F5344CB8AC3E}">
        <p14:creationId xmlns:p14="http://schemas.microsoft.com/office/powerpoint/2010/main" val="25766208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GB" b="0" i="0" dirty="0">
                <a:solidFill>
                  <a:srgbClr val="222222"/>
                </a:solidFill>
                <a:effectLst/>
                <a:latin typeface="Helvetica" panose="020B0604020202020204" pitchFamily="34" charset="0"/>
              </a:rPr>
              <a:t>If we’re to visualize the vectors and the layer-norm operation associated with self attention, it would look like this:</a:t>
            </a:r>
          </a:p>
          <a:p>
            <a:br>
              <a:rPr lang="en-GB" dirty="0"/>
            </a:br>
            <a:endParaRPr lang="en-US" dirty="0"/>
          </a:p>
        </p:txBody>
      </p:sp>
      <p:sp>
        <p:nvSpPr>
          <p:cNvPr id="4" name="Slide Number Placeholder 3"/>
          <p:cNvSpPr>
            <a:spLocks noGrp="1"/>
          </p:cNvSpPr>
          <p:nvPr>
            <p:ph type="sldNum" sz="quarter" idx="5"/>
          </p:nvPr>
        </p:nvSpPr>
        <p:spPr/>
        <p:txBody>
          <a:bodyPr/>
          <a:lstStyle/>
          <a:p>
            <a:fld id="{EF5FDDE9-A9FD-42CB-B844-988DC7B9E6EF}" type="slidenum">
              <a:rPr lang="en-US" smtClean="0"/>
              <a:t>16</a:t>
            </a:fld>
            <a:endParaRPr lang="en-US"/>
          </a:p>
        </p:txBody>
      </p:sp>
    </p:spTree>
    <p:extLst>
      <p:ext uri="{BB962C8B-B14F-4D97-AF65-F5344CB8AC3E}">
        <p14:creationId xmlns:p14="http://schemas.microsoft.com/office/powerpoint/2010/main" val="14359622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222222"/>
                </a:solidFill>
                <a:effectLst/>
                <a:latin typeface="Helvetica" panose="020B0604020202020204" pitchFamily="34" charset="0"/>
              </a:rPr>
              <a:t>This goes for the sub-layers of the decoder as well. If we’re to think of a Transformer of 2 stacked encoders and decoders, it would look something like this:</a:t>
            </a:r>
            <a:endParaRPr lang="en-US" dirty="0"/>
          </a:p>
        </p:txBody>
      </p:sp>
      <p:sp>
        <p:nvSpPr>
          <p:cNvPr id="4" name="Slide Number Placeholder 3"/>
          <p:cNvSpPr>
            <a:spLocks noGrp="1"/>
          </p:cNvSpPr>
          <p:nvPr>
            <p:ph type="sldNum" sz="quarter" idx="5"/>
          </p:nvPr>
        </p:nvSpPr>
        <p:spPr/>
        <p:txBody>
          <a:bodyPr/>
          <a:lstStyle/>
          <a:p>
            <a:fld id="{EF5FDDE9-A9FD-42CB-B844-988DC7B9E6EF}" type="slidenum">
              <a:rPr lang="en-US" smtClean="0"/>
              <a:t>17</a:t>
            </a:fld>
            <a:endParaRPr lang="en-US"/>
          </a:p>
        </p:txBody>
      </p:sp>
    </p:spTree>
    <p:extLst>
      <p:ext uri="{BB962C8B-B14F-4D97-AF65-F5344CB8AC3E}">
        <p14:creationId xmlns:p14="http://schemas.microsoft.com/office/powerpoint/2010/main" val="17771949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222222"/>
                </a:solidFill>
                <a:effectLst/>
                <a:latin typeface="Helvetica" panose="020B0604020202020204" pitchFamily="34" charset="0"/>
              </a:rPr>
              <a:t>The encoder start by processing the input sequence. The output of the top encoder is then transformed into a set of attention vectors K and V. These are to be used by each decoder in its “encoder-decoder attention” layer which helps the decoder focus on appropriate places in the input sequence:</a:t>
            </a:r>
            <a:endParaRPr lang="en-US" dirty="0"/>
          </a:p>
        </p:txBody>
      </p:sp>
      <p:sp>
        <p:nvSpPr>
          <p:cNvPr id="4" name="Slide Number Placeholder 3"/>
          <p:cNvSpPr>
            <a:spLocks noGrp="1"/>
          </p:cNvSpPr>
          <p:nvPr>
            <p:ph type="sldNum" sz="quarter" idx="5"/>
          </p:nvPr>
        </p:nvSpPr>
        <p:spPr/>
        <p:txBody>
          <a:bodyPr/>
          <a:lstStyle/>
          <a:p>
            <a:fld id="{EF5FDDE9-A9FD-42CB-B844-988DC7B9E6EF}" type="slidenum">
              <a:rPr lang="en-US" smtClean="0"/>
              <a:t>18</a:t>
            </a:fld>
            <a:endParaRPr lang="en-US"/>
          </a:p>
        </p:txBody>
      </p:sp>
    </p:spTree>
    <p:extLst>
      <p:ext uri="{BB962C8B-B14F-4D97-AF65-F5344CB8AC3E}">
        <p14:creationId xmlns:p14="http://schemas.microsoft.com/office/powerpoint/2010/main" val="16341729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222222"/>
                </a:solidFill>
                <a:effectLst/>
                <a:latin typeface="Helvetica" panose="020B0604020202020204" pitchFamily="34" charset="0"/>
              </a:rPr>
              <a:t>The following steps repeat the process until a special </a:t>
            </a:r>
            <a:r>
              <a:rPr lang="en-GB" dirty="0"/>
              <a:t>symbol is reached indicating the transformer decoder has completed its output. The output of each step is fed to the bottom decoder in the next time step, and the decoders bubble up their decoding results just like the encoders did. And just like we did with the encoder inputs, we embed and add positional encoding to those decoder inputs to indicate the position of each word.</a:t>
            </a:r>
          </a:p>
          <a:p>
            <a:endParaRPr lang="en-GB" dirty="0"/>
          </a:p>
          <a:p>
            <a:endParaRPr lang="en-GB" dirty="0"/>
          </a:p>
          <a:p>
            <a:pPr algn="l" fontAlgn="base"/>
            <a:r>
              <a:rPr lang="en-GB" b="0" i="0" dirty="0">
                <a:solidFill>
                  <a:srgbClr val="222222"/>
                </a:solidFill>
                <a:effectLst/>
                <a:latin typeface="Helvetica" panose="020B0604020202020204" pitchFamily="34" charset="0"/>
              </a:rPr>
              <a:t>The self attention layers in the decoder operate in a slightly different way than the one in the encoder:</a:t>
            </a:r>
          </a:p>
          <a:p>
            <a:pPr algn="l" fontAlgn="base"/>
            <a:r>
              <a:rPr lang="en-GB" b="0" i="0" dirty="0">
                <a:solidFill>
                  <a:srgbClr val="222222"/>
                </a:solidFill>
                <a:effectLst/>
                <a:latin typeface="Helvetica" panose="020B0604020202020204" pitchFamily="34" charset="0"/>
              </a:rPr>
              <a:t>In the decoder, the self-attention layer is only allowed to attend to earlier positions in the output sequence. This is done by masking future positions (setting them to -inf) before the </a:t>
            </a:r>
            <a:r>
              <a:rPr lang="en-GB" b="0" i="0" dirty="0" err="1">
                <a:solidFill>
                  <a:srgbClr val="222222"/>
                </a:solidFill>
                <a:effectLst/>
                <a:latin typeface="Helvetica" panose="020B0604020202020204" pitchFamily="34" charset="0"/>
              </a:rPr>
              <a:t>softmax</a:t>
            </a:r>
            <a:r>
              <a:rPr lang="en-GB" b="0" i="0" dirty="0">
                <a:solidFill>
                  <a:srgbClr val="222222"/>
                </a:solidFill>
                <a:effectLst/>
                <a:latin typeface="Helvetica" panose="020B0604020202020204" pitchFamily="34" charset="0"/>
              </a:rPr>
              <a:t> step in the self-attention calculation.</a:t>
            </a:r>
          </a:p>
          <a:p>
            <a:pPr algn="l" fontAlgn="base"/>
            <a:r>
              <a:rPr lang="en-GB" b="0" i="0" dirty="0">
                <a:solidFill>
                  <a:srgbClr val="222222"/>
                </a:solidFill>
                <a:effectLst/>
                <a:latin typeface="Helvetica" panose="020B0604020202020204" pitchFamily="34" charset="0"/>
              </a:rPr>
              <a:t>The “Encoder-Decoder Attention” layer works just like multiheaded self-attention, except it creates its Queries matrix from the layer below it, and takes the Keys and Values matrix from the output of the encoder stack.</a:t>
            </a:r>
          </a:p>
          <a:p>
            <a:endParaRPr lang="en-US" dirty="0"/>
          </a:p>
        </p:txBody>
      </p:sp>
      <p:sp>
        <p:nvSpPr>
          <p:cNvPr id="4" name="Slide Number Placeholder 3"/>
          <p:cNvSpPr>
            <a:spLocks noGrp="1"/>
          </p:cNvSpPr>
          <p:nvPr>
            <p:ph type="sldNum" sz="quarter" idx="5"/>
          </p:nvPr>
        </p:nvSpPr>
        <p:spPr/>
        <p:txBody>
          <a:bodyPr/>
          <a:lstStyle/>
          <a:p>
            <a:fld id="{EF5FDDE9-A9FD-42CB-B844-988DC7B9E6EF}" type="slidenum">
              <a:rPr lang="en-US" smtClean="0"/>
              <a:t>19</a:t>
            </a:fld>
            <a:endParaRPr lang="en-US"/>
          </a:p>
        </p:txBody>
      </p:sp>
    </p:spTree>
    <p:extLst>
      <p:ext uri="{BB962C8B-B14F-4D97-AF65-F5344CB8AC3E}">
        <p14:creationId xmlns:p14="http://schemas.microsoft.com/office/powerpoint/2010/main" val="9414044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GB" b="0" i="0" dirty="0">
                <a:solidFill>
                  <a:srgbClr val="222222"/>
                </a:solidFill>
                <a:effectLst/>
                <a:latin typeface="Helvetica" panose="020B0604020202020204" pitchFamily="34" charset="0"/>
              </a:rPr>
              <a:t>The decoder stack outputs a vector of floats. How do we turn that into a word? That’s the job of the final Linear layer which is followed by a </a:t>
            </a:r>
            <a:r>
              <a:rPr lang="en-GB" b="0" i="0" dirty="0" err="1">
                <a:solidFill>
                  <a:srgbClr val="222222"/>
                </a:solidFill>
                <a:effectLst/>
                <a:latin typeface="Helvetica" panose="020B0604020202020204" pitchFamily="34" charset="0"/>
              </a:rPr>
              <a:t>Softmax</a:t>
            </a:r>
            <a:r>
              <a:rPr lang="en-GB" b="0" i="0" dirty="0">
                <a:solidFill>
                  <a:srgbClr val="222222"/>
                </a:solidFill>
                <a:effectLst/>
                <a:latin typeface="Helvetica" panose="020B0604020202020204" pitchFamily="34" charset="0"/>
              </a:rPr>
              <a:t> Layer.</a:t>
            </a:r>
          </a:p>
          <a:p>
            <a:pPr algn="l" fontAlgn="base"/>
            <a:r>
              <a:rPr lang="en-GB" b="0" i="0" dirty="0">
                <a:solidFill>
                  <a:srgbClr val="222222"/>
                </a:solidFill>
                <a:effectLst/>
                <a:latin typeface="Helvetica" panose="020B0604020202020204" pitchFamily="34" charset="0"/>
              </a:rPr>
              <a:t>The Linear layer is a simple fully connected neural network that projects the vector produced by the stack of decoders, into a much, much larger vector called a logits vector.</a:t>
            </a:r>
          </a:p>
          <a:p>
            <a:pPr algn="l" fontAlgn="base"/>
            <a:r>
              <a:rPr lang="en-GB" b="0" i="0" dirty="0">
                <a:solidFill>
                  <a:srgbClr val="222222"/>
                </a:solidFill>
                <a:effectLst/>
                <a:latin typeface="Helvetica" panose="020B0604020202020204" pitchFamily="34" charset="0"/>
              </a:rPr>
              <a:t>Let’s assume that our model knows 10,000 unique English words (our model’s “output vocabulary”) that it’s learned from its training dataset. This would make the logits vector 10,000 cells wide – each cell corresponding to the score of a unique word. That is how we interpret the output of the model followed by the Linear layer.</a:t>
            </a:r>
          </a:p>
          <a:p>
            <a:pPr algn="l" fontAlgn="base"/>
            <a:r>
              <a:rPr lang="en-GB" b="0" i="0" dirty="0">
                <a:solidFill>
                  <a:srgbClr val="222222"/>
                </a:solidFill>
                <a:effectLst/>
                <a:latin typeface="Helvetica" panose="020B0604020202020204" pitchFamily="34" charset="0"/>
              </a:rPr>
              <a:t>The </a:t>
            </a:r>
            <a:r>
              <a:rPr lang="en-GB" b="0" i="0" dirty="0" err="1">
                <a:solidFill>
                  <a:srgbClr val="222222"/>
                </a:solidFill>
                <a:effectLst/>
                <a:latin typeface="Helvetica" panose="020B0604020202020204" pitchFamily="34" charset="0"/>
              </a:rPr>
              <a:t>softmax</a:t>
            </a:r>
            <a:r>
              <a:rPr lang="en-GB" b="0" i="0" dirty="0">
                <a:solidFill>
                  <a:srgbClr val="222222"/>
                </a:solidFill>
                <a:effectLst/>
                <a:latin typeface="Helvetica" panose="020B0604020202020204" pitchFamily="34" charset="0"/>
              </a:rPr>
              <a:t> layer then turns those scores into probabilities (all positive, all add up to 1.0). The cell with the highest probability is chosen, and the word associated with it is produced as the output for this time step.</a:t>
            </a:r>
          </a:p>
          <a:p>
            <a:endParaRPr lang="en-US" dirty="0"/>
          </a:p>
        </p:txBody>
      </p:sp>
      <p:sp>
        <p:nvSpPr>
          <p:cNvPr id="4" name="Slide Number Placeholder 3"/>
          <p:cNvSpPr>
            <a:spLocks noGrp="1"/>
          </p:cNvSpPr>
          <p:nvPr>
            <p:ph type="sldNum" sz="quarter" idx="5"/>
          </p:nvPr>
        </p:nvSpPr>
        <p:spPr/>
        <p:txBody>
          <a:bodyPr/>
          <a:lstStyle/>
          <a:p>
            <a:fld id="{EF5FDDE9-A9FD-42CB-B844-988DC7B9E6EF}" type="slidenum">
              <a:rPr lang="en-US" smtClean="0"/>
              <a:t>20</a:t>
            </a:fld>
            <a:endParaRPr lang="en-US"/>
          </a:p>
        </p:txBody>
      </p:sp>
    </p:spTree>
    <p:extLst>
      <p:ext uri="{BB962C8B-B14F-4D97-AF65-F5344CB8AC3E}">
        <p14:creationId xmlns:p14="http://schemas.microsoft.com/office/powerpoint/2010/main" val="34466862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222222"/>
                </a:solidFill>
                <a:effectLst/>
                <a:latin typeface="Helvetica" panose="020B0604020202020204" pitchFamily="34" charset="0"/>
              </a:rPr>
              <a:t>The embedding only happens in the bottom-most encoder. The abstraction that is common to all the encoders is that they receive a list of vectors each of the size 512 – In the bottom encoder that would be the word embeddings, but in other encoders, it would be the output of the encoder that’s directly below. The size of this list is hyperparameter we can set – basically it would be the length of the longest sentence in our training dataset.</a:t>
            </a:r>
          </a:p>
          <a:p>
            <a:endParaRPr lang="en-GB" b="0" i="0" dirty="0">
              <a:solidFill>
                <a:srgbClr val="222222"/>
              </a:solidFill>
              <a:effectLst/>
              <a:latin typeface="Helvetica" panose="020B0604020202020204" pitchFamily="34" charset="0"/>
            </a:endParaRPr>
          </a:p>
          <a:p>
            <a:r>
              <a:rPr lang="en-GB" b="0" i="0" dirty="0">
                <a:solidFill>
                  <a:srgbClr val="222222"/>
                </a:solidFill>
                <a:effectLst/>
                <a:latin typeface="Helvetica" panose="020B0604020202020204" pitchFamily="34" charset="0"/>
              </a:rPr>
              <a:t>Here we begin to see one key property of the Transformer, which is that the word in each position flows through its own path in the encoder. There are dependencies between these paths in the self-attention layer. The feed-forward layer does not have those dependencies, however, and thus the various paths can be executed in parallel while flowing through the feed-forward layer.</a:t>
            </a:r>
            <a:endParaRPr lang="en-US" dirty="0"/>
          </a:p>
        </p:txBody>
      </p:sp>
      <p:sp>
        <p:nvSpPr>
          <p:cNvPr id="4" name="Slide Number Placeholder 3"/>
          <p:cNvSpPr>
            <a:spLocks noGrp="1"/>
          </p:cNvSpPr>
          <p:nvPr>
            <p:ph type="sldNum" sz="quarter" idx="5"/>
          </p:nvPr>
        </p:nvSpPr>
        <p:spPr/>
        <p:txBody>
          <a:bodyPr/>
          <a:lstStyle/>
          <a:p>
            <a:fld id="{EF5FDDE9-A9FD-42CB-B844-988DC7B9E6EF}" type="slidenum">
              <a:rPr lang="en-US" smtClean="0"/>
              <a:t>3</a:t>
            </a:fld>
            <a:endParaRPr lang="en-US"/>
          </a:p>
        </p:txBody>
      </p:sp>
    </p:spTree>
    <p:extLst>
      <p:ext uri="{BB962C8B-B14F-4D97-AF65-F5344CB8AC3E}">
        <p14:creationId xmlns:p14="http://schemas.microsoft.com/office/powerpoint/2010/main" val="20111030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GB" b="0" i="0" dirty="0">
                <a:solidFill>
                  <a:srgbClr val="222222"/>
                </a:solidFill>
                <a:effectLst/>
                <a:latin typeface="Helvetica" panose="020B0604020202020204" pitchFamily="34" charset="0"/>
              </a:rPr>
              <a:t>What does “it” in this sentence refer to? Is it referring to the street or to the animal? It’s a simple question to a human, but not as simple to an algorithm.</a:t>
            </a:r>
          </a:p>
          <a:p>
            <a:pPr algn="l" fontAlgn="base"/>
            <a:r>
              <a:rPr lang="en-GB" b="0" i="0" dirty="0">
                <a:solidFill>
                  <a:srgbClr val="222222"/>
                </a:solidFill>
                <a:effectLst/>
                <a:latin typeface="Helvetica" panose="020B0604020202020204" pitchFamily="34" charset="0"/>
              </a:rPr>
              <a:t>When the model is processing the word “it”, self-attention allows it to associate “it” with “animal”.</a:t>
            </a:r>
          </a:p>
          <a:p>
            <a:pPr algn="l" fontAlgn="base"/>
            <a:r>
              <a:rPr lang="en-GB" b="0" i="0" dirty="0">
                <a:solidFill>
                  <a:srgbClr val="222222"/>
                </a:solidFill>
                <a:effectLst/>
                <a:latin typeface="Helvetica" panose="020B0604020202020204" pitchFamily="34" charset="0"/>
              </a:rPr>
              <a:t>As the model processes each word (each position in the input sequence), self attention allows it to look at other positions in the input sequence for clues that can help lead to a better encoding for this word.</a:t>
            </a:r>
          </a:p>
          <a:p>
            <a:endParaRPr lang="en-US" dirty="0"/>
          </a:p>
        </p:txBody>
      </p:sp>
      <p:sp>
        <p:nvSpPr>
          <p:cNvPr id="4" name="Slide Number Placeholder 3"/>
          <p:cNvSpPr>
            <a:spLocks noGrp="1"/>
          </p:cNvSpPr>
          <p:nvPr>
            <p:ph type="sldNum" sz="quarter" idx="5"/>
          </p:nvPr>
        </p:nvSpPr>
        <p:spPr/>
        <p:txBody>
          <a:bodyPr/>
          <a:lstStyle/>
          <a:p>
            <a:fld id="{EF5FDDE9-A9FD-42CB-B844-988DC7B9E6EF}" type="slidenum">
              <a:rPr lang="en-US" smtClean="0"/>
              <a:t>4</a:t>
            </a:fld>
            <a:endParaRPr lang="en-US"/>
          </a:p>
        </p:txBody>
      </p:sp>
    </p:spTree>
    <p:extLst>
      <p:ext uri="{BB962C8B-B14F-4D97-AF65-F5344CB8AC3E}">
        <p14:creationId xmlns:p14="http://schemas.microsoft.com/office/powerpoint/2010/main" val="34720445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GB" b="0" i="0" dirty="0">
                <a:solidFill>
                  <a:srgbClr val="222222"/>
                </a:solidFill>
                <a:effectLst/>
                <a:latin typeface="Helvetica" panose="020B0604020202020204" pitchFamily="34" charset="0"/>
              </a:rPr>
              <a:t>Let’s first look at how to calculate self-attention using vectors, then proceed to look at how it’s actually implemented – using matrices.</a:t>
            </a:r>
          </a:p>
          <a:p>
            <a:pPr algn="l" fontAlgn="base"/>
            <a:r>
              <a:rPr lang="en-GB" b="0" i="0" dirty="0">
                <a:solidFill>
                  <a:srgbClr val="222222"/>
                </a:solidFill>
                <a:effectLst/>
                <a:latin typeface="Helvetica" panose="020B0604020202020204" pitchFamily="34" charset="0"/>
              </a:rPr>
              <a:t>The </a:t>
            </a:r>
            <a:r>
              <a:rPr lang="en-GB" b="1" i="0" dirty="0">
                <a:solidFill>
                  <a:srgbClr val="222222"/>
                </a:solidFill>
                <a:effectLst/>
                <a:latin typeface="inherit"/>
              </a:rPr>
              <a:t>first step</a:t>
            </a:r>
            <a:r>
              <a:rPr lang="en-GB" b="0" i="0" dirty="0">
                <a:solidFill>
                  <a:srgbClr val="222222"/>
                </a:solidFill>
                <a:effectLst/>
                <a:latin typeface="Helvetica" panose="020B0604020202020204" pitchFamily="34" charset="0"/>
              </a:rPr>
              <a:t> in calculating self-attention is to create three vectors from each of the encoder’s input vectors (in this case, the embedding of each word). So for each word, we create a Query vector, a Key vector, and a Value vector. These vectors are created by multiplying the embedding by three matrices that we trained during the training process.</a:t>
            </a:r>
          </a:p>
          <a:p>
            <a:pPr algn="l" fontAlgn="base"/>
            <a:r>
              <a:rPr lang="en-GB" b="0" i="0" dirty="0">
                <a:solidFill>
                  <a:srgbClr val="222222"/>
                </a:solidFill>
                <a:effectLst/>
                <a:latin typeface="Helvetica" panose="020B0604020202020204" pitchFamily="34" charset="0"/>
              </a:rPr>
              <a:t>Notice that these new vectors are smaller in dimension than the embedding vector. Their dimensionality is 64, while the embedding and encoder input/output vectors have dimensionality of 512. They don’t HAVE to be smaller, this is an architecture choice to make the computation of multiheaded attention (mostly) constant.</a:t>
            </a:r>
          </a:p>
          <a:p>
            <a:endParaRPr lang="en-US" dirty="0"/>
          </a:p>
        </p:txBody>
      </p:sp>
      <p:sp>
        <p:nvSpPr>
          <p:cNvPr id="4" name="Slide Number Placeholder 3"/>
          <p:cNvSpPr>
            <a:spLocks noGrp="1"/>
          </p:cNvSpPr>
          <p:nvPr>
            <p:ph type="sldNum" sz="quarter" idx="5"/>
          </p:nvPr>
        </p:nvSpPr>
        <p:spPr/>
        <p:txBody>
          <a:bodyPr/>
          <a:lstStyle/>
          <a:p>
            <a:fld id="{EF5FDDE9-A9FD-42CB-B844-988DC7B9E6EF}" type="slidenum">
              <a:rPr lang="en-US" smtClean="0"/>
              <a:t>5</a:t>
            </a:fld>
            <a:endParaRPr lang="en-US"/>
          </a:p>
        </p:txBody>
      </p:sp>
    </p:spTree>
    <p:extLst>
      <p:ext uri="{BB962C8B-B14F-4D97-AF65-F5344CB8AC3E}">
        <p14:creationId xmlns:p14="http://schemas.microsoft.com/office/powerpoint/2010/main" val="7954486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GB" b="0" i="0" dirty="0">
                <a:solidFill>
                  <a:srgbClr val="222222"/>
                </a:solidFill>
                <a:effectLst/>
                <a:latin typeface="Helvetica" panose="020B0604020202020204" pitchFamily="34" charset="0"/>
              </a:rPr>
              <a:t>The </a:t>
            </a:r>
            <a:r>
              <a:rPr lang="en-GB" b="1" i="0" dirty="0">
                <a:solidFill>
                  <a:srgbClr val="222222"/>
                </a:solidFill>
                <a:effectLst/>
                <a:latin typeface="inherit"/>
              </a:rPr>
              <a:t>second step</a:t>
            </a:r>
            <a:r>
              <a:rPr lang="en-GB" b="0" i="0" dirty="0">
                <a:solidFill>
                  <a:srgbClr val="222222"/>
                </a:solidFill>
                <a:effectLst/>
                <a:latin typeface="Helvetica" panose="020B0604020202020204" pitchFamily="34" charset="0"/>
              </a:rPr>
              <a:t> in calculating self-attention is to calculate a score. Say we’re calculating the self-attention for the first word in this example, “Thinking”. We need to score each word of the input sentence against this word. The score determines how much focus to place on other parts of the input sentence as we encode a word at a certain position.</a:t>
            </a:r>
          </a:p>
          <a:p>
            <a:pPr algn="l" fontAlgn="base"/>
            <a:r>
              <a:rPr lang="en-GB" b="0" i="0" dirty="0">
                <a:solidFill>
                  <a:srgbClr val="222222"/>
                </a:solidFill>
                <a:effectLst/>
                <a:latin typeface="Helvetica" panose="020B0604020202020204" pitchFamily="34" charset="0"/>
              </a:rPr>
              <a:t>The score is calculated by taking the dot product of the </a:t>
            </a:r>
            <a:r>
              <a:rPr lang="en-GB" b="0" i="0" dirty="0">
                <a:solidFill>
                  <a:srgbClr val="B36AE2"/>
                </a:solidFill>
                <a:effectLst/>
                <a:latin typeface="Helvetica" panose="020B0604020202020204" pitchFamily="34" charset="0"/>
              </a:rPr>
              <a:t>query vector</a:t>
            </a:r>
            <a:r>
              <a:rPr lang="en-GB" b="0" i="0" dirty="0">
                <a:solidFill>
                  <a:srgbClr val="222222"/>
                </a:solidFill>
                <a:effectLst/>
                <a:latin typeface="Helvetica" panose="020B0604020202020204" pitchFamily="34" charset="0"/>
              </a:rPr>
              <a:t> with the </a:t>
            </a:r>
            <a:r>
              <a:rPr lang="en-GB" b="0" i="0" dirty="0">
                <a:solidFill>
                  <a:srgbClr val="F39019"/>
                </a:solidFill>
                <a:effectLst/>
                <a:latin typeface="Helvetica" panose="020B0604020202020204" pitchFamily="34" charset="0"/>
              </a:rPr>
              <a:t>key vector</a:t>
            </a:r>
            <a:r>
              <a:rPr lang="en-GB" b="0" i="0" dirty="0">
                <a:solidFill>
                  <a:srgbClr val="222222"/>
                </a:solidFill>
                <a:effectLst/>
                <a:latin typeface="Helvetica" panose="020B0604020202020204" pitchFamily="34" charset="0"/>
              </a:rPr>
              <a:t> of the respective word we’re scoring. So if we’re processing the self-attention for the word in position </a:t>
            </a:r>
            <a:r>
              <a:rPr lang="en-GB" b="0" i="0" dirty="0">
                <a:solidFill>
                  <a:srgbClr val="70BF41"/>
                </a:solidFill>
                <a:effectLst/>
                <a:latin typeface="Helvetica" panose="020B0604020202020204" pitchFamily="34" charset="0"/>
              </a:rPr>
              <a:t>#1</a:t>
            </a:r>
            <a:r>
              <a:rPr lang="en-GB" b="0" i="0" dirty="0">
                <a:solidFill>
                  <a:srgbClr val="222222"/>
                </a:solidFill>
                <a:effectLst/>
                <a:latin typeface="Helvetica" panose="020B0604020202020204" pitchFamily="34" charset="0"/>
              </a:rPr>
              <a:t>, the first score would be the dot product of </a:t>
            </a:r>
            <a:r>
              <a:rPr lang="en-GB" b="0" i="0" dirty="0">
                <a:solidFill>
                  <a:srgbClr val="B36AE2"/>
                </a:solidFill>
                <a:effectLst/>
                <a:latin typeface="Helvetica" panose="020B0604020202020204" pitchFamily="34" charset="0"/>
              </a:rPr>
              <a:t>q1</a:t>
            </a:r>
            <a:r>
              <a:rPr lang="en-GB" b="0" i="0" dirty="0">
                <a:solidFill>
                  <a:srgbClr val="222222"/>
                </a:solidFill>
                <a:effectLst/>
                <a:latin typeface="Helvetica" panose="020B0604020202020204" pitchFamily="34" charset="0"/>
              </a:rPr>
              <a:t> and </a:t>
            </a:r>
            <a:r>
              <a:rPr lang="en-GB" b="0" i="0" dirty="0">
                <a:solidFill>
                  <a:srgbClr val="F39019"/>
                </a:solidFill>
                <a:effectLst/>
                <a:latin typeface="Helvetica" panose="020B0604020202020204" pitchFamily="34" charset="0"/>
              </a:rPr>
              <a:t>k1</a:t>
            </a:r>
            <a:r>
              <a:rPr lang="en-GB" b="0" i="0" dirty="0">
                <a:solidFill>
                  <a:srgbClr val="222222"/>
                </a:solidFill>
                <a:effectLst/>
                <a:latin typeface="Helvetica" panose="020B0604020202020204" pitchFamily="34" charset="0"/>
              </a:rPr>
              <a:t>. The second score would be the dot product of </a:t>
            </a:r>
            <a:r>
              <a:rPr lang="en-GB" b="0" i="0" dirty="0">
                <a:solidFill>
                  <a:srgbClr val="B36AE2"/>
                </a:solidFill>
                <a:effectLst/>
                <a:latin typeface="Helvetica" panose="020B0604020202020204" pitchFamily="34" charset="0"/>
              </a:rPr>
              <a:t>q1</a:t>
            </a:r>
            <a:r>
              <a:rPr lang="en-GB" b="0" i="0" dirty="0">
                <a:solidFill>
                  <a:srgbClr val="222222"/>
                </a:solidFill>
                <a:effectLst/>
                <a:latin typeface="Helvetica" panose="020B0604020202020204" pitchFamily="34" charset="0"/>
              </a:rPr>
              <a:t> and </a:t>
            </a:r>
            <a:r>
              <a:rPr lang="en-GB" b="0" i="0" dirty="0">
                <a:solidFill>
                  <a:srgbClr val="F39019"/>
                </a:solidFill>
                <a:effectLst/>
                <a:latin typeface="Helvetica" panose="020B0604020202020204" pitchFamily="34" charset="0"/>
              </a:rPr>
              <a:t>k2</a:t>
            </a:r>
            <a:r>
              <a:rPr lang="en-GB" b="0" i="0" dirty="0">
                <a:solidFill>
                  <a:srgbClr val="222222"/>
                </a:solidFill>
                <a:effectLst/>
                <a:latin typeface="Helvetica" panose="020B0604020202020204" pitchFamily="34" charset="0"/>
              </a:rPr>
              <a:t>.</a:t>
            </a:r>
          </a:p>
          <a:p>
            <a:endParaRPr lang="en-US" dirty="0"/>
          </a:p>
        </p:txBody>
      </p:sp>
      <p:sp>
        <p:nvSpPr>
          <p:cNvPr id="4" name="Slide Number Placeholder 3"/>
          <p:cNvSpPr>
            <a:spLocks noGrp="1"/>
          </p:cNvSpPr>
          <p:nvPr>
            <p:ph type="sldNum" sz="quarter" idx="5"/>
          </p:nvPr>
        </p:nvSpPr>
        <p:spPr/>
        <p:txBody>
          <a:bodyPr/>
          <a:lstStyle/>
          <a:p>
            <a:fld id="{EF5FDDE9-A9FD-42CB-B844-988DC7B9E6EF}" type="slidenum">
              <a:rPr lang="en-US" smtClean="0"/>
              <a:t>6</a:t>
            </a:fld>
            <a:endParaRPr lang="en-US"/>
          </a:p>
        </p:txBody>
      </p:sp>
    </p:spTree>
    <p:extLst>
      <p:ext uri="{BB962C8B-B14F-4D97-AF65-F5344CB8AC3E}">
        <p14:creationId xmlns:p14="http://schemas.microsoft.com/office/powerpoint/2010/main" val="20421626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GB" dirty="0">
                <a:effectLst/>
              </a:rPr>
              <a:t>This </a:t>
            </a:r>
            <a:r>
              <a:rPr lang="en-GB" dirty="0" err="1">
                <a:effectLst/>
              </a:rPr>
              <a:t>softmax</a:t>
            </a:r>
            <a:r>
              <a:rPr lang="en-GB" dirty="0">
                <a:effectLst/>
              </a:rPr>
              <a:t> score determines how much each word will be expressed at this position. Clearly the word at this position will have the highest </a:t>
            </a:r>
            <a:r>
              <a:rPr lang="en-GB" dirty="0" err="1">
                <a:effectLst/>
              </a:rPr>
              <a:t>softmax</a:t>
            </a:r>
            <a:r>
              <a:rPr lang="en-GB" dirty="0">
                <a:effectLst/>
              </a:rPr>
              <a:t> score, but sometimes it’s useful to attend to another word that is relevant to the current word.</a:t>
            </a:r>
          </a:p>
          <a:p>
            <a:br>
              <a:rPr lang="en-GB" dirty="0">
                <a:effectLst/>
              </a:rPr>
            </a:br>
            <a:endParaRPr lang="en-US" dirty="0"/>
          </a:p>
        </p:txBody>
      </p:sp>
      <p:sp>
        <p:nvSpPr>
          <p:cNvPr id="4" name="Slide Number Placeholder 3"/>
          <p:cNvSpPr>
            <a:spLocks noGrp="1"/>
          </p:cNvSpPr>
          <p:nvPr>
            <p:ph type="sldNum" sz="quarter" idx="5"/>
          </p:nvPr>
        </p:nvSpPr>
        <p:spPr/>
        <p:txBody>
          <a:bodyPr/>
          <a:lstStyle/>
          <a:p>
            <a:fld id="{EF5FDDE9-A9FD-42CB-B844-988DC7B9E6EF}" type="slidenum">
              <a:rPr lang="en-US" smtClean="0"/>
              <a:t>7</a:t>
            </a:fld>
            <a:endParaRPr lang="en-US"/>
          </a:p>
        </p:txBody>
      </p:sp>
    </p:spTree>
    <p:extLst>
      <p:ext uri="{BB962C8B-B14F-4D97-AF65-F5344CB8AC3E}">
        <p14:creationId xmlns:p14="http://schemas.microsoft.com/office/powerpoint/2010/main" val="921598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GB" b="0" i="0" dirty="0">
                <a:solidFill>
                  <a:srgbClr val="222222"/>
                </a:solidFill>
                <a:effectLst/>
                <a:latin typeface="Helvetica" panose="020B0604020202020204" pitchFamily="34" charset="0"/>
              </a:rPr>
              <a:t>The </a:t>
            </a:r>
            <a:r>
              <a:rPr lang="en-GB" b="1" i="0" dirty="0">
                <a:solidFill>
                  <a:srgbClr val="222222"/>
                </a:solidFill>
                <a:effectLst/>
                <a:latin typeface="inherit"/>
              </a:rPr>
              <a:t>fifth step</a:t>
            </a:r>
            <a:r>
              <a:rPr lang="en-GB" b="0" i="0" dirty="0">
                <a:solidFill>
                  <a:srgbClr val="222222"/>
                </a:solidFill>
                <a:effectLst/>
                <a:latin typeface="Helvetica" panose="020B0604020202020204" pitchFamily="34" charset="0"/>
              </a:rPr>
              <a:t> is to multiply each value vector by the </a:t>
            </a:r>
            <a:r>
              <a:rPr lang="en-GB" b="0" i="0" dirty="0" err="1">
                <a:solidFill>
                  <a:srgbClr val="222222"/>
                </a:solidFill>
                <a:effectLst/>
                <a:latin typeface="Helvetica" panose="020B0604020202020204" pitchFamily="34" charset="0"/>
              </a:rPr>
              <a:t>softmax</a:t>
            </a:r>
            <a:r>
              <a:rPr lang="en-GB" b="0" i="0" dirty="0">
                <a:solidFill>
                  <a:srgbClr val="222222"/>
                </a:solidFill>
                <a:effectLst/>
                <a:latin typeface="Helvetica" panose="020B0604020202020204" pitchFamily="34" charset="0"/>
              </a:rPr>
              <a:t> score (in preparation to sum them up). The intuition here is to keep intact the values of the word(s) we want to focus on, and drown-out irrelevant words (by multiplying them by tiny numbers like 0.001, for example).</a:t>
            </a:r>
          </a:p>
          <a:p>
            <a:pPr algn="l" fontAlgn="base"/>
            <a:r>
              <a:rPr lang="en-GB" b="0" i="0" dirty="0">
                <a:solidFill>
                  <a:srgbClr val="222222"/>
                </a:solidFill>
                <a:effectLst/>
                <a:latin typeface="Helvetica" panose="020B0604020202020204" pitchFamily="34" charset="0"/>
              </a:rPr>
              <a:t>The </a:t>
            </a:r>
            <a:r>
              <a:rPr lang="en-GB" b="1" i="0" dirty="0">
                <a:solidFill>
                  <a:srgbClr val="222222"/>
                </a:solidFill>
                <a:effectLst/>
                <a:latin typeface="inherit"/>
              </a:rPr>
              <a:t>sixth step</a:t>
            </a:r>
            <a:r>
              <a:rPr lang="en-GB" b="0" i="0" dirty="0">
                <a:solidFill>
                  <a:srgbClr val="222222"/>
                </a:solidFill>
                <a:effectLst/>
                <a:latin typeface="Helvetica" panose="020B0604020202020204" pitchFamily="34" charset="0"/>
              </a:rPr>
              <a:t> is to sum up the weighted value vectors. This produces the output of the self-attention layer at this position (for the first word).</a:t>
            </a:r>
          </a:p>
          <a:p>
            <a:pPr algn="l" fontAlgn="base"/>
            <a:endParaRPr lang="en-GB" b="0" i="0" dirty="0">
              <a:solidFill>
                <a:srgbClr val="222222"/>
              </a:solidFill>
              <a:effectLst/>
              <a:latin typeface="Helvetica" panose="020B0604020202020204" pitchFamily="34" charset="0"/>
            </a:endParaRPr>
          </a:p>
          <a:p>
            <a:pPr algn="l" fontAlgn="base"/>
            <a:endParaRPr lang="en-GB" b="0" i="0" dirty="0">
              <a:solidFill>
                <a:srgbClr val="222222"/>
              </a:solidFill>
              <a:effectLst/>
              <a:latin typeface="Helvetica" panose="020B0604020202020204" pitchFamily="34" charset="0"/>
            </a:endParaRPr>
          </a:p>
          <a:p>
            <a:pPr algn="l" fontAlgn="base"/>
            <a:r>
              <a:rPr lang="en-GB" b="0" i="0" dirty="0">
                <a:solidFill>
                  <a:srgbClr val="222222"/>
                </a:solidFill>
                <a:effectLst/>
                <a:latin typeface="Helvetica" panose="020B0604020202020204" pitchFamily="34" charset="0"/>
              </a:rPr>
              <a:t>That concludes the self-attention calculation. The resulting vector is one we can send along to the feed-forward neural network. In the actual implementation, however, this calculation is done in matrix form for faster processing. So let’s look at that now that we’ve seen the intuition of the calculation on the word level.</a:t>
            </a:r>
          </a:p>
          <a:p>
            <a:endParaRPr lang="en-US" dirty="0"/>
          </a:p>
        </p:txBody>
      </p:sp>
      <p:sp>
        <p:nvSpPr>
          <p:cNvPr id="4" name="Slide Number Placeholder 3"/>
          <p:cNvSpPr>
            <a:spLocks noGrp="1"/>
          </p:cNvSpPr>
          <p:nvPr>
            <p:ph type="sldNum" sz="quarter" idx="5"/>
          </p:nvPr>
        </p:nvSpPr>
        <p:spPr/>
        <p:txBody>
          <a:bodyPr/>
          <a:lstStyle/>
          <a:p>
            <a:fld id="{EF5FDDE9-A9FD-42CB-B844-988DC7B9E6EF}" type="slidenum">
              <a:rPr lang="en-US" smtClean="0"/>
              <a:t>8</a:t>
            </a:fld>
            <a:endParaRPr lang="en-US"/>
          </a:p>
        </p:txBody>
      </p:sp>
    </p:spTree>
    <p:extLst>
      <p:ext uri="{BB962C8B-B14F-4D97-AF65-F5344CB8AC3E}">
        <p14:creationId xmlns:p14="http://schemas.microsoft.com/office/powerpoint/2010/main" val="15856567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a:solidFill>
                  <a:srgbClr val="222222"/>
                </a:solidFill>
                <a:effectLst/>
                <a:latin typeface="Helvetica" panose="020B0604020202020204" pitchFamily="34" charset="0"/>
              </a:rPr>
              <a:t>The first step</a:t>
            </a:r>
            <a:r>
              <a:rPr lang="en-GB" b="0" i="0" dirty="0">
                <a:solidFill>
                  <a:srgbClr val="222222"/>
                </a:solidFill>
                <a:effectLst/>
                <a:latin typeface="Helvetica" panose="020B0604020202020204" pitchFamily="34" charset="0"/>
              </a:rPr>
              <a:t> is to calculate the Query, Key, and Value matrices. We do that by packing our embeddings into a matrix </a:t>
            </a:r>
            <a:r>
              <a:rPr lang="en-GB" b="0" i="0" dirty="0">
                <a:solidFill>
                  <a:srgbClr val="70BF41"/>
                </a:solidFill>
                <a:effectLst/>
                <a:latin typeface="Helvetica" panose="020B0604020202020204" pitchFamily="34" charset="0"/>
              </a:rPr>
              <a:t>X</a:t>
            </a:r>
            <a:r>
              <a:rPr lang="en-GB" b="0" i="0" dirty="0">
                <a:solidFill>
                  <a:srgbClr val="222222"/>
                </a:solidFill>
                <a:effectLst/>
                <a:latin typeface="Helvetica" panose="020B0604020202020204" pitchFamily="34" charset="0"/>
              </a:rPr>
              <a:t>, and multiplying it by the weight matrices we’ve trained (</a:t>
            </a:r>
            <a:r>
              <a:rPr lang="en-GB" b="0" i="0" dirty="0">
                <a:solidFill>
                  <a:srgbClr val="B36AE2"/>
                </a:solidFill>
                <a:effectLst/>
                <a:latin typeface="Helvetica" panose="020B0604020202020204" pitchFamily="34" charset="0"/>
              </a:rPr>
              <a:t>WQ</a:t>
            </a:r>
            <a:r>
              <a:rPr lang="en-GB" b="0" i="0" dirty="0">
                <a:solidFill>
                  <a:srgbClr val="222222"/>
                </a:solidFill>
                <a:effectLst/>
                <a:latin typeface="Helvetica" panose="020B0604020202020204" pitchFamily="34" charset="0"/>
              </a:rPr>
              <a:t>, </a:t>
            </a:r>
            <a:r>
              <a:rPr lang="en-GB" b="0" i="0" dirty="0">
                <a:solidFill>
                  <a:srgbClr val="F39019"/>
                </a:solidFill>
                <a:effectLst/>
                <a:latin typeface="Helvetica" panose="020B0604020202020204" pitchFamily="34" charset="0"/>
              </a:rPr>
              <a:t>WK</a:t>
            </a:r>
            <a:r>
              <a:rPr lang="en-GB" b="0" i="0" dirty="0">
                <a:solidFill>
                  <a:srgbClr val="222222"/>
                </a:solidFill>
                <a:effectLst/>
                <a:latin typeface="Helvetica" panose="020B0604020202020204" pitchFamily="34" charset="0"/>
              </a:rPr>
              <a:t>, </a:t>
            </a:r>
            <a:r>
              <a:rPr lang="en-GB" b="0" i="0" dirty="0">
                <a:solidFill>
                  <a:srgbClr val="5CBCE9"/>
                </a:solidFill>
                <a:effectLst/>
                <a:latin typeface="Helvetica" panose="020B0604020202020204" pitchFamily="34" charset="0"/>
              </a:rPr>
              <a:t>WV</a:t>
            </a:r>
            <a:r>
              <a:rPr lang="en-GB" b="0" i="0" dirty="0">
                <a:solidFill>
                  <a:srgbClr val="222222"/>
                </a:solidFill>
                <a:effectLst/>
                <a:latin typeface="Helvetica" panose="020B0604020202020204" pitchFamily="34" charset="0"/>
              </a:rPr>
              <a:t>).</a:t>
            </a:r>
          </a:p>
          <a:p>
            <a:endParaRPr lang="en-GB" b="0" i="0" dirty="0">
              <a:solidFill>
                <a:srgbClr val="222222"/>
              </a:solidFill>
              <a:effectLst/>
              <a:latin typeface="Helvetica" panose="020B0604020202020204" pitchFamily="34" charset="0"/>
            </a:endParaRPr>
          </a:p>
          <a:p>
            <a:r>
              <a:rPr lang="en-GB" b="1" i="0" dirty="0">
                <a:solidFill>
                  <a:srgbClr val="222222"/>
                </a:solidFill>
                <a:effectLst/>
                <a:latin typeface="Helvetica" panose="020B0604020202020204" pitchFamily="34" charset="0"/>
              </a:rPr>
              <a:t>Finally</a:t>
            </a:r>
            <a:r>
              <a:rPr lang="en-GB" b="0" i="0" dirty="0">
                <a:solidFill>
                  <a:srgbClr val="222222"/>
                </a:solidFill>
                <a:effectLst/>
                <a:latin typeface="Helvetica" panose="020B0604020202020204" pitchFamily="34" charset="0"/>
              </a:rPr>
              <a:t>, since we’re dealing with matrices, we can condense steps two through six in one formula to calculate the outputs of the self-attention layer.</a:t>
            </a:r>
            <a:endParaRPr lang="en-US" dirty="0"/>
          </a:p>
        </p:txBody>
      </p:sp>
      <p:sp>
        <p:nvSpPr>
          <p:cNvPr id="4" name="Slide Number Placeholder 3"/>
          <p:cNvSpPr>
            <a:spLocks noGrp="1"/>
          </p:cNvSpPr>
          <p:nvPr>
            <p:ph type="sldNum" sz="quarter" idx="5"/>
          </p:nvPr>
        </p:nvSpPr>
        <p:spPr/>
        <p:txBody>
          <a:bodyPr/>
          <a:lstStyle/>
          <a:p>
            <a:fld id="{EF5FDDE9-A9FD-42CB-B844-988DC7B9E6EF}" type="slidenum">
              <a:rPr lang="en-US" smtClean="0"/>
              <a:t>9</a:t>
            </a:fld>
            <a:endParaRPr lang="en-US"/>
          </a:p>
        </p:txBody>
      </p:sp>
    </p:spTree>
    <p:extLst>
      <p:ext uri="{BB962C8B-B14F-4D97-AF65-F5344CB8AC3E}">
        <p14:creationId xmlns:p14="http://schemas.microsoft.com/office/powerpoint/2010/main" val="863361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GB" b="0" i="0" dirty="0">
                <a:solidFill>
                  <a:srgbClr val="222222"/>
                </a:solidFill>
                <a:effectLst/>
                <a:latin typeface="Helvetica" panose="020B0604020202020204" pitchFamily="34" charset="0"/>
              </a:rPr>
              <a:t>The paper further refined the self-attention layer by adding a mechanism called “multi-headed” attention. This improves the performance of the attention layer in two ways:</a:t>
            </a:r>
          </a:p>
          <a:p>
            <a:pPr algn="l" fontAlgn="base">
              <a:buFont typeface="+mj-lt"/>
              <a:buAutoNum type="arabicPeriod"/>
            </a:pPr>
            <a:r>
              <a:rPr lang="en-GB" b="0" i="0" dirty="0">
                <a:solidFill>
                  <a:srgbClr val="222222"/>
                </a:solidFill>
                <a:effectLst/>
                <a:latin typeface="Helvetica" panose="020B0604020202020204" pitchFamily="34" charset="0"/>
              </a:rPr>
              <a:t>It expands the model’s ability to focus on different positions. Yes, in the example above, z1 contains a little bit of every other encoding, but it could be dominated by the actual word itself. If we’re translating a sentence like “The animal didn’t cross the street because it was too tired”, it would be useful to know which word “it” refers to.</a:t>
            </a:r>
          </a:p>
          <a:p>
            <a:pPr algn="l" fontAlgn="base">
              <a:buFont typeface="+mj-lt"/>
              <a:buAutoNum type="arabicPeriod"/>
            </a:pPr>
            <a:r>
              <a:rPr lang="en-GB" b="0" i="0" dirty="0">
                <a:solidFill>
                  <a:srgbClr val="222222"/>
                </a:solidFill>
                <a:effectLst/>
                <a:latin typeface="Helvetica" panose="020B0604020202020204" pitchFamily="34" charset="0"/>
              </a:rPr>
              <a:t>It gives the attention layer multiple “representation subspaces”. As we’ll see next, with multi-headed attention we have not only one, but multiple sets of Query/Key/Value weight matrices (the Transformer uses eight attention heads, so we end up with eight sets for each encoder/decoder). Each of these sets is randomly initialized. Then, after training, each set is used to project the input embeddings (or vectors from lower encoders/decoders) into a different representation subspace.</a:t>
            </a:r>
          </a:p>
          <a:p>
            <a:endParaRPr lang="en-US" dirty="0"/>
          </a:p>
        </p:txBody>
      </p:sp>
      <p:sp>
        <p:nvSpPr>
          <p:cNvPr id="4" name="Slide Number Placeholder 3"/>
          <p:cNvSpPr>
            <a:spLocks noGrp="1"/>
          </p:cNvSpPr>
          <p:nvPr>
            <p:ph type="sldNum" sz="quarter" idx="5"/>
          </p:nvPr>
        </p:nvSpPr>
        <p:spPr/>
        <p:txBody>
          <a:bodyPr/>
          <a:lstStyle/>
          <a:p>
            <a:fld id="{EF5FDDE9-A9FD-42CB-B844-988DC7B9E6EF}" type="slidenum">
              <a:rPr lang="en-US" smtClean="0"/>
              <a:t>10</a:t>
            </a:fld>
            <a:endParaRPr lang="en-US"/>
          </a:p>
        </p:txBody>
      </p:sp>
    </p:spTree>
    <p:extLst>
      <p:ext uri="{BB962C8B-B14F-4D97-AF65-F5344CB8AC3E}">
        <p14:creationId xmlns:p14="http://schemas.microsoft.com/office/powerpoint/2010/main" val="26568060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1C6036-F68E-8AEA-0494-BBCC9FF2941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CF9E6C6-1690-5235-8CC9-2D9B10D0922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9B204E0-C6B8-7BE3-0ED6-608953666134}"/>
              </a:ext>
            </a:extLst>
          </p:cNvPr>
          <p:cNvSpPr>
            <a:spLocks noGrp="1"/>
          </p:cNvSpPr>
          <p:nvPr>
            <p:ph type="dt" sz="half" idx="10"/>
          </p:nvPr>
        </p:nvSpPr>
        <p:spPr/>
        <p:txBody>
          <a:bodyPr/>
          <a:lstStyle/>
          <a:p>
            <a:fld id="{868C0A2A-F7AB-422D-B3CC-27C84C439FEF}" type="datetimeFigureOut">
              <a:rPr lang="en-US" smtClean="0"/>
              <a:t>3/14/2024</a:t>
            </a:fld>
            <a:endParaRPr lang="en-US"/>
          </a:p>
        </p:txBody>
      </p:sp>
      <p:sp>
        <p:nvSpPr>
          <p:cNvPr id="5" name="Footer Placeholder 4">
            <a:extLst>
              <a:ext uri="{FF2B5EF4-FFF2-40B4-BE49-F238E27FC236}">
                <a16:creationId xmlns:a16="http://schemas.microsoft.com/office/drawing/2014/main" id="{F01001DE-1B0D-3218-B478-CFFDB1C932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366663-1CC2-41DA-0EB5-621098C3C3EE}"/>
              </a:ext>
            </a:extLst>
          </p:cNvPr>
          <p:cNvSpPr>
            <a:spLocks noGrp="1"/>
          </p:cNvSpPr>
          <p:nvPr>
            <p:ph type="sldNum" sz="quarter" idx="12"/>
          </p:nvPr>
        </p:nvSpPr>
        <p:spPr/>
        <p:txBody>
          <a:bodyPr/>
          <a:lstStyle/>
          <a:p>
            <a:fld id="{A19938A6-A22E-4BD4-BE36-699A7EE169A3}" type="slidenum">
              <a:rPr lang="en-US" smtClean="0"/>
              <a:t>‹#›</a:t>
            </a:fld>
            <a:endParaRPr lang="en-US"/>
          </a:p>
        </p:txBody>
      </p:sp>
    </p:spTree>
    <p:extLst>
      <p:ext uri="{BB962C8B-B14F-4D97-AF65-F5344CB8AC3E}">
        <p14:creationId xmlns:p14="http://schemas.microsoft.com/office/powerpoint/2010/main" val="31153174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3FF2C-FD34-8AFD-EABE-F812CC3C59A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9F43E2E-E35E-8CCB-9781-D03A58F18E3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60A7A5-F70E-66CC-95A9-0BEA3B343B76}"/>
              </a:ext>
            </a:extLst>
          </p:cNvPr>
          <p:cNvSpPr>
            <a:spLocks noGrp="1"/>
          </p:cNvSpPr>
          <p:nvPr>
            <p:ph type="dt" sz="half" idx="10"/>
          </p:nvPr>
        </p:nvSpPr>
        <p:spPr/>
        <p:txBody>
          <a:bodyPr/>
          <a:lstStyle/>
          <a:p>
            <a:fld id="{868C0A2A-F7AB-422D-B3CC-27C84C439FEF}" type="datetimeFigureOut">
              <a:rPr lang="en-US" smtClean="0"/>
              <a:t>3/14/2024</a:t>
            </a:fld>
            <a:endParaRPr lang="en-US"/>
          </a:p>
        </p:txBody>
      </p:sp>
      <p:sp>
        <p:nvSpPr>
          <p:cNvPr id="5" name="Footer Placeholder 4">
            <a:extLst>
              <a:ext uri="{FF2B5EF4-FFF2-40B4-BE49-F238E27FC236}">
                <a16:creationId xmlns:a16="http://schemas.microsoft.com/office/drawing/2014/main" id="{942FB792-3BA7-8BF0-17D8-8D73C60E91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07E313-4DBC-D2E8-A69C-C0DF4F4F672F}"/>
              </a:ext>
            </a:extLst>
          </p:cNvPr>
          <p:cNvSpPr>
            <a:spLocks noGrp="1"/>
          </p:cNvSpPr>
          <p:nvPr>
            <p:ph type="sldNum" sz="quarter" idx="12"/>
          </p:nvPr>
        </p:nvSpPr>
        <p:spPr/>
        <p:txBody>
          <a:bodyPr/>
          <a:lstStyle/>
          <a:p>
            <a:fld id="{A19938A6-A22E-4BD4-BE36-699A7EE169A3}" type="slidenum">
              <a:rPr lang="en-US" smtClean="0"/>
              <a:t>‹#›</a:t>
            </a:fld>
            <a:endParaRPr lang="en-US"/>
          </a:p>
        </p:txBody>
      </p:sp>
    </p:spTree>
    <p:extLst>
      <p:ext uri="{BB962C8B-B14F-4D97-AF65-F5344CB8AC3E}">
        <p14:creationId xmlns:p14="http://schemas.microsoft.com/office/powerpoint/2010/main" val="1321017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A68342-6875-61F8-85D9-A2C93B18A8D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5F4BC21-0CB5-C220-6AAC-D1CE4C8162A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CEB37D-A586-82B0-E720-F5AA8EB6EC9B}"/>
              </a:ext>
            </a:extLst>
          </p:cNvPr>
          <p:cNvSpPr>
            <a:spLocks noGrp="1"/>
          </p:cNvSpPr>
          <p:nvPr>
            <p:ph type="dt" sz="half" idx="10"/>
          </p:nvPr>
        </p:nvSpPr>
        <p:spPr/>
        <p:txBody>
          <a:bodyPr/>
          <a:lstStyle/>
          <a:p>
            <a:fld id="{868C0A2A-F7AB-422D-B3CC-27C84C439FEF}" type="datetimeFigureOut">
              <a:rPr lang="en-US" smtClean="0"/>
              <a:t>3/14/2024</a:t>
            </a:fld>
            <a:endParaRPr lang="en-US"/>
          </a:p>
        </p:txBody>
      </p:sp>
      <p:sp>
        <p:nvSpPr>
          <p:cNvPr id="5" name="Footer Placeholder 4">
            <a:extLst>
              <a:ext uri="{FF2B5EF4-FFF2-40B4-BE49-F238E27FC236}">
                <a16:creationId xmlns:a16="http://schemas.microsoft.com/office/drawing/2014/main" id="{D437311C-017E-5693-58CC-F9D1CA80E7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0B25CD-18CD-0B4F-0FA5-2E53C8C85AF2}"/>
              </a:ext>
            </a:extLst>
          </p:cNvPr>
          <p:cNvSpPr>
            <a:spLocks noGrp="1"/>
          </p:cNvSpPr>
          <p:nvPr>
            <p:ph type="sldNum" sz="quarter" idx="12"/>
          </p:nvPr>
        </p:nvSpPr>
        <p:spPr/>
        <p:txBody>
          <a:bodyPr/>
          <a:lstStyle/>
          <a:p>
            <a:fld id="{A19938A6-A22E-4BD4-BE36-699A7EE169A3}" type="slidenum">
              <a:rPr lang="en-US" smtClean="0"/>
              <a:t>‹#›</a:t>
            </a:fld>
            <a:endParaRPr lang="en-US"/>
          </a:p>
        </p:txBody>
      </p:sp>
    </p:spTree>
    <p:extLst>
      <p:ext uri="{BB962C8B-B14F-4D97-AF65-F5344CB8AC3E}">
        <p14:creationId xmlns:p14="http://schemas.microsoft.com/office/powerpoint/2010/main" val="682066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291D1-F723-27E3-644C-776110ED6C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17995F0-4022-B569-1579-32CED9668A4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646052-CB30-F508-A068-CE562331421A}"/>
              </a:ext>
            </a:extLst>
          </p:cNvPr>
          <p:cNvSpPr>
            <a:spLocks noGrp="1"/>
          </p:cNvSpPr>
          <p:nvPr>
            <p:ph type="dt" sz="half" idx="10"/>
          </p:nvPr>
        </p:nvSpPr>
        <p:spPr/>
        <p:txBody>
          <a:bodyPr/>
          <a:lstStyle/>
          <a:p>
            <a:fld id="{868C0A2A-F7AB-422D-B3CC-27C84C439FEF}" type="datetimeFigureOut">
              <a:rPr lang="en-US" smtClean="0"/>
              <a:t>3/14/2024</a:t>
            </a:fld>
            <a:endParaRPr lang="en-US"/>
          </a:p>
        </p:txBody>
      </p:sp>
      <p:sp>
        <p:nvSpPr>
          <p:cNvPr id="5" name="Footer Placeholder 4">
            <a:extLst>
              <a:ext uri="{FF2B5EF4-FFF2-40B4-BE49-F238E27FC236}">
                <a16:creationId xmlns:a16="http://schemas.microsoft.com/office/drawing/2014/main" id="{8EB69DCF-DD25-D587-F2B3-25085685B6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077B62-63C4-2B51-31B5-01758F57417C}"/>
              </a:ext>
            </a:extLst>
          </p:cNvPr>
          <p:cNvSpPr>
            <a:spLocks noGrp="1"/>
          </p:cNvSpPr>
          <p:nvPr>
            <p:ph type="sldNum" sz="quarter" idx="12"/>
          </p:nvPr>
        </p:nvSpPr>
        <p:spPr/>
        <p:txBody>
          <a:bodyPr/>
          <a:lstStyle/>
          <a:p>
            <a:fld id="{A19938A6-A22E-4BD4-BE36-699A7EE169A3}" type="slidenum">
              <a:rPr lang="en-US" smtClean="0"/>
              <a:t>‹#›</a:t>
            </a:fld>
            <a:endParaRPr lang="en-US"/>
          </a:p>
        </p:txBody>
      </p:sp>
    </p:spTree>
    <p:extLst>
      <p:ext uri="{BB962C8B-B14F-4D97-AF65-F5344CB8AC3E}">
        <p14:creationId xmlns:p14="http://schemas.microsoft.com/office/powerpoint/2010/main" val="749309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40207-58CD-FC9C-F516-95F976C9656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96C0CD3-5C1D-5065-0DF3-E080E9CA6DE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34870AF-8373-09FF-AD24-8053E22D3E4B}"/>
              </a:ext>
            </a:extLst>
          </p:cNvPr>
          <p:cNvSpPr>
            <a:spLocks noGrp="1"/>
          </p:cNvSpPr>
          <p:nvPr>
            <p:ph type="dt" sz="half" idx="10"/>
          </p:nvPr>
        </p:nvSpPr>
        <p:spPr/>
        <p:txBody>
          <a:bodyPr/>
          <a:lstStyle/>
          <a:p>
            <a:fld id="{868C0A2A-F7AB-422D-B3CC-27C84C439FEF}" type="datetimeFigureOut">
              <a:rPr lang="en-US" smtClean="0"/>
              <a:t>3/14/2024</a:t>
            </a:fld>
            <a:endParaRPr lang="en-US"/>
          </a:p>
        </p:txBody>
      </p:sp>
      <p:sp>
        <p:nvSpPr>
          <p:cNvPr id="5" name="Footer Placeholder 4">
            <a:extLst>
              <a:ext uri="{FF2B5EF4-FFF2-40B4-BE49-F238E27FC236}">
                <a16:creationId xmlns:a16="http://schemas.microsoft.com/office/drawing/2014/main" id="{DEDD8C84-8975-C714-0668-D98BD6C232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A13E78-52A1-7A34-EC48-A155D42D6C1F}"/>
              </a:ext>
            </a:extLst>
          </p:cNvPr>
          <p:cNvSpPr>
            <a:spLocks noGrp="1"/>
          </p:cNvSpPr>
          <p:nvPr>
            <p:ph type="sldNum" sz="quarter" idx="12"/>
          </p:nvPr>
        </p:nvSpPr>
        <p:spPr/>
        <p:txBody>
          <a:bodyPr/>
          <a:lstStyle/>
          <a:p>
            <a:fld id="{A19938A6-A22E-4BD4-BE36-699A7EE169A3}" type="slidenum">
              <a:rPr lang="en-US" smtClean="0"/>
              <a:t>‹#›</a:t>
            </a:fld>
            <a:endParaRPr lang="en-US"/>
          </a:p>
        </p:txBody>
      </p:sp>
    </p:spTree>
    <p:extLst>
      <p:ext uri="{BB962C8B-B14F-4D97-AF65-F5344CB8AC3E}">
        <p14:creationId xmlns:p14="http://schemas.microsoft.com/office/powerpoint/2010/main" val="38528598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D39A2-0795-FA8C-7E8E-CD6A584BBE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EBB6D5-F819-EAE8-1172-C428C38CB28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A25C99C-82B2-110B-DE69-3A8139263BE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038B255-608E-C209-B6C9-ADF87C3BB7EF}"/>
              </a:ext>
            </a:extLst>
          </p:cNvPr>
          <p:cNvSpPr>
            <a:spLocks noGrp="1"/>
          </p:cNvSpPr>
          <p:nvPr>
            <p:ph type="dt" sz="half" idx="10"/>
          </p:nvPr>
        </p:nvSpPr>
        <p:spPr/>
        <p:txBody>
          <a:bodyPr/>
          <a:lstStyle/>
          <a:p>
            <a:fld id="{868C0A2A-F7AB-422D-B3CC-27C84C439FEF}" type="datetimeFigureOut">
              <a:rPr lang="en-US" smtClean="0"/>
              <a:t>3/14/2024</a:t>
            </a:fld>
            <a:endParaRPr lang="en-US"/>
          </a:p>
        </p:txBody>
      </p:sp>
      <p:sp>
        <p:nvSpPr>
          <p:cNvPr id="6" name="Footer Placeholder 5">
            <a:extLst>
              <a:ext uri="{FF2B5EF4-FFF2-40B4-BE49-F238E27FC236}">
                <a16:creationId xmlns:a16="http://schemas.microsoft.com/office/drawing/2014/main" id="{D7FA0F5A-A1EF-1795-BCCC-BB012C22F3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F9AAD8-553F-D7FF-2016-3130FDCE0F3F}"/>
              </a:ext>
            </a:extLst>
          </p:cNvPr>
          <p:cNvSpPr>
            <a:spLocks noGrp="1"/>
          </p:cNvSpPr>
          <p:nvPr>
            <p:ph type="sldNum" sz="quarter" idx="12"/>
          </p:nvPr>
        </p:nvSpPr>
        <p:spPr/>
        <p:txBody>
          <a:bodyPr/>
          <a:lstStyle/>
          <a:p>
            <a:fld id="{A19938A6-A22E-4BD4-BE36-699A7EE169A3}" type="slidenum">
              <a:rPr lang="en-US" smtClean="0"/>
              <a:t>‹#›</a:t>
            </a:fld>
            <a:endParaRPr lang="en-US"/>
          </a:p>
        </p:txBody>
      </p:sp>
    </p:spTree>
    <p:extLst>
      <p:ext uri="{BB962C8B-B14F-4D97-AF65-F5344CB8AC3E}">
        <p14:creationId xmlns:p14="http://schemas.microsoft.com/office/powerpoint/2010/main" val="19520310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66A88-4BC4-1BFD-99CB-319A14F5EBF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4312086-E57F-6501-B686-D10A9F5D650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B1674B2-68DA-2BCF-A362-DDF1CDE653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EB8F7B6-ED9D-9A71-BEBB-31F4FC89294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AB73A5F-64B0-2DBB-ABE9-D1713FA57A1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03408A2-6A2F-56D5-E13F-026FC2698929}"/>
              </a:ext>
            </a:extLst>
          </p:cNvPr>
          <p:cNvSpPr>
            <a:spLocks noGrp="1"/>
          </p:cNvSpPr>
          <p:nvPr>
            <p:ph type="dt" sz="half" idx="10"/>
          </p:nvPr>
        </p:nvSpPr>
        <p:spPr/>
        <p:txBody>
          <a:bodyPr/>
          <a:lstStyle/>
          <a:p>
            <a:fld id="{868C0A2A-F7AB-422D-B3CC-27C84C439FEF}" type="datetimeFigureOut">
              <a:rPr lang="en-US" smtClean="0"/>
              <a:t>3/14/2024</a:t>
            </a:fld>
            <a:endParaRPr lang="en-US"/>
          </a:p>
        </p:txBody>
      </p:sp>
      <p:sp>
        <p:nvSpPr>
          <p:cNvPr id="8" name="Footer Placeholder 7">
            <a:extLst>
              <a:ext uri="{FF2B5EF4-FFF2-40B4-BE49-F238E27FC236}">
                <a16:creationId xmlns:a16="http://schemas.microsoft.com/office/drawing/2014/main" id="{9DE020F1-8702-D839-F9D3-414242BF0C3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2F813DF-0C02-BEAE-E31B-1E9B3A588BAC}"/>
              </a:ext>
            </a:extLst>
          </p:cNvPr>
          <p:cNvSpPr>
            <a:spLocks noGrp="1"/>
          </p:cNvSpPr>
          <p:nvPr>
            <p:ph type="sldNum" sz="quarter" idx="12"/>
          </p:nvPr>
        </p:nvSpPr>
        <p:spPr/>
        <p:txBody>
          <a:bodyPr/>
          <a:lstStyle/>
          <a:p>
            <a:fld id="{A19938A6-A22E-4BD4-BE36-699A7EE169A3}" type="slidenum">
              <a:rPr lang="en-US" smtClean="0"/>
              <a:t>‹#›</a:t>
            </a:fld>
            <a:endParaRPr lang="en-US"/>
          </a:p>
        </p:txBody>
      </p:sp>
    </p:spTree>
    <p:extLst>
      <p:ext uri="{BB962C8B-B14F-4D97-AF65-F5344CB8AC3E}">
        <p14:creationId xmlns:p14="http://schemas.microsoft.com/office/powerpoint/2010/main" val="17635158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02C6C-3D11-3435-F216-83B1FEDE1B1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2613D7-7AF5-FC23-6587-04D6E19C6135}"/>
              </a:ext>
            </a:extLst>
          </p:cNvPr>
          <p:cNvSpPr>
            <a:spLocks noGrp="1"/>
          </p:cNvSpPr>
          <p:nvPr>
            <p:ph type="dt" sz="half" idx="10"/>
          </p:nvPr>
        </p:nvSpPr>
        <p:spPr/>
        <p:txBody>
          <a:bodyPr/>
          <a:lstStyle/>
          <a:p>
            <a:fld id="{868C0A2A-F7AB-422D-B3CC-27C84C439FEF}" type="datetimeFigureOut">
              <a:rPr lang="en-US" smtClean="0"/>
              <a:t>3/14/2024</a:t>
            </a:fld>
            <a:endParaRPr lang="en-US"/>
          </a:p>
        </p:txBody>
      </p:sp>
      <p:sp>
        <p:nvSpPr>
          <p:cNvPr id="4" name="Footer Placeholder 3">
            <a:extLst>
              <a:ext uri="{FF2B5EF4-FFF2-40B4-BE49-F238E27FC236}">
                <a16:creationId xmlns:a16="http://schemas.microsoft.com/office/drawing/2014/main" id="{BCCD3EEB-0721-54CF-DD5E-10F72BE4AB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8A14F3-BEDB-CED8-5F29-68AFFAB2CC92}"/>
              </a:ext>
            </a:extLst>
          </p:cNvPr>
          <p:cNvSpPr>
            <a:spLocks noGrp="1"/>
          </p:cNvSpPr>
          <p:nvPr>
            <p:ph type="sldNum" sz="quarter" idx="12"/>
          </p:nvPr>
        </p:nvSpPr>
        <p:spPr/>
        <p:txBody>
          <a:bodyPr/>
          <a:lstStyle/>
          <a:p>
            <a:fld id="{A19938A6-A22E-4BD4-BE36-699A7EE169A3}" type="slidenum">
              <a:rPr lang="en-US" smtClean="0"/>
              <a:t>‹#›</a:t>
            </a:fld>
            <a:endParaRPr lang="en-US"/>
          </a:p>
        </p:txBody>
      </p:sp>
    </p:spTree>
    <p:extLst>
      <p:ext uri="{BB962C8B-B14F-4D97-AF65-F5344CB8AC3E}">
        <p14:creationId xmlns:p14="http://schemas.microsoft.com/office/powerpoint/2010/main" val="25930662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2F648EA-6AFC-DEB2-7A10-8A8B3B91921E}"/>
              </a:ext>
            </a:extLst>
          </p:cNvPr>
          <p:cNvSpPr>
            <a:spLocks noGrp="1"/>
          </p:cNvSpPr>
          <p:nvPr>
            <p:ph type="dt" sz="half" idx="10"/>
          </p:nvPr>
        </p:nvSpPr>
        <p:spPr/>
        <p:txBody>
          <a:bodyPr/>
          <a:lstStyle/>
          <a:p>
            <a:fld id="{868C0A2A-F7AB-422D-B3CC-27C84C439FEF}" type="datetimeFigureOut">
              <a:rPr lang="en-US" smtClean="0"/>
              <a:t>3/14/2024</a:t>
            </a:fld>
            <a:endParaRPr lang="en-US"/>
          </a:p>
        </p:txBody>
      </p:sp>
      <p:sp>
        <p:nvSpPr>
          <p:cNvPr id="3" name="Footer Placeholder 2">
            <a:extLst>
              <a:ext uri="{FF2B5EF4-FFF2-40B4-BE49-F238E27FC236}">
                <a16:creationId xmlns:a16="http://schemas.microsoft.com/office/drawing/2014/main" id="{ED08890A-1280-A2DD-8D1C-587A7917EBA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8AD032F-3087-CB51-A6AD-DA02321F52FB}"/>
              </a:ext>
            </a:extLst>
          </p:cNvPr>
          <p:cNvSpPr>
            <a:spLocks noGrp="1"/>
          </p:cNvSpPr>
          <p:nvPr>
            <p:ph type="sldNum" sz="quarter" idx="12"/>
          </p:nvPr>
        </p:nvSpPr>
        <p:spPr/>
        <p:txBody>
          <a:bodyPr/>
          <a:lstStyle/>
          <a:p>
            <a:fld id="{A19938A6-A22E-4BD4-BE36-699A7EE169A3}" type="slidenum">
              <a:rPr lang="en-US" smtClean="0"/>
              <a:t>‹#›</a:t>
            </a:fld>
            <a:endParaRPr lang="en-US"/>
          </a:p>
        </p:txBody>
      </p:sp>
    </p:spTree>
    <p:extLst>
      <p:ext uri="{BB962C8B-B14F-4D97-AF65-F5344CB8AC3E}">
        <p14:creationId xmlns:p14="http://schemas.microsoft.com/office/powerpoint/2010/main" val="36989270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D756E-1348-91EF-232E-D40E889899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8D0A15-F663-E840-E082-AAC94B72FC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4FA4550-D854-AD2D-6C9B-C3593EC5A7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BA2FA5-D2DE-6D05-AD39-3FBCEBF84A83}"/>
              </a:ext>
            </a:extLst>
          </p:cNvPr>
          <p:cNvSpPr>
            <a:spLocks noGrp="1"/>
          </p:cNvSpPr>
          <p:nvPr>
            <p:ph type="dt" sz="half" idx="10"/>
          </p:nvPr>
        </p:nvSpPr>
        <p:spPr/>
        <p:txBody>
          <a:bodyPr/>
          <a:lstStyle/>
          <a:p>
            <a:fld id="{868C0A2A-F7AB-422D-B3CC-27C84C439FEF}" type="datetimeFigureOut">
              <a:rPr lang="en-US" smtClean="0"/>
              <a:t>3/14/2024</a:t>
            </a:fld>
            <a:endParaRPr lang="en-US"/>
          </a:p>
        </p:txBody>
      </p:sp>
      <p:sp>
        <p:nvSpPr>
          <p:cNvPr id="6" name="Footer Placeholder 5">
            <a:extLst>
              <a:ext uri="{FF2B5EF4-FFF2-40B4-BE49-F238E27FC236}">
                <a16:creationId xmlns:a16="http://schemas.microsoft.com/office/drawing/2014/main" id="{C02D30AD-7AC4-5689-9535-A0E054078D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7A158B-3E0D-C8FD-C3D2-FA0C7A41C58B}"/>
              </a:ext>
            </a:extLst>
          </p:cNvPr>
          <p:cNvSpPr>
            <a:spLocks noGrp="1"/>
          </p:cNvSpPr>
          <p:nvPr>
            <p:ph type="sldNum" sz="quarter" idx="12"/>
          </p:nvPr>
        </p:nvSpPr>
        <p:spPr/>
        <p:txBody>
          <a:bodyPr/>
          <a:lstStyle/>
          <a:p>
            <a:fld id="{A19938A6-A22E-4BD4-BE36-699A7EE169A3}" type="slidenum">
              <a:rPr lang="en-US" smtClean="0"/>
              <a:t>‹#›</a:t>
            </a:fld>
            <a:endParaRPr lang="en-US"/>
          </a:p>
        </p:txBody>
      </p:sp>
    </p:spTree>
    <p:extLst>
      <p:ext uri="{BB962C8B-B14F-4D97-AF65-F5344CB8AC3E}">
        <p14:creationId xmlns:p14="http://schemas.microsoft.com/office/powerpoint/2010/main" val="3874370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489AB-6597-6146-15E0-CFAA14DF30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0033C3A-C0B9-5F0F-F742-AB893E3F86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049C0E1-804D-2B76-87F7-91599F8FAB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04B136-5328-63E6-3BE3-9033AD935A95}"/>
              </a:ext>
            </a:extLst>
          </p:cNvPr>
          <p:cNvSpPr>
            <a:spLocks noGrp="1"/>
          </p:cNvSpPr>
          <p:nvPr>
            <p:ph type="dt" sz="half" idx="10"/>
          </p:nvPr>
        </p:nvSpPr>
        <p:spPr/>
        <p:txBody>
          <a:bodyPr/>
          <a:lstStyle/>
          <a:p>
            <a:fld id="{868C0A2A-F7AB-422D-B3CC-27C84C439FEF}" type="datetimeFigureOut">
              <a:rPr lang="en-US" smtClean="0"/>
              <a:t>3/14/2024</a:t>
            </a:fld>
            <a:endParaRPr lang="en-US"/>
          </a:p>
        </p:txBody>
      </p:sp>
      <p:sp>
        <p:nvSpPr>
          <p:cNvPr id="6" name="Footer Placeholder 5">
            <a:extLst>
              <a:ext uri="{FF2B5EF4-FFF2-40B4-BE49-F238E27FC236}">
                <a16:creationId xmlns:a16="http://schemas.microsoft.com/office/drawing/2014/main" id="{398141BD-AA26-4FF9-BE90-EC88055673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F14CFB-E4A3-4F24-DF99-C66E3C04ACDA}"/>
              </a:ext>
            </a:extLst>
          </p:cNvPr>
          <p:cNvSpPr>
            <a:spLocks noGrp="1"/>
          </p:cNvSpPr>
          <p:nvPr>
            <p:ph type="sldNum" sz="quarter" idx="12"/>
          </p:nvPr>
        </p:nvSpPr>
        <p:spPr/>
        <p:txBody>
          <a:bodyPr/>
          <a:lstStyle/>
          <a:p>
            <a:fld id="{A19938A6-A22E-4BD4-BE36-699A7EE169A3}" type="slidenum">
              <a:rPr lang="en-US" smtClean="0"/>
              <a:t>‹#›</a:t>
            </a:fld>
            <a:endParaRPr lang="en-US"/>
          </a:p>
        </p:txBody>
      </p:sp>
    </p:spTree>
    <p:extLst>
      <p:ext uri="{BB962C8B-B14F-4D97-AF65-F5344CB8AC3E}">
        <p14:creationId xmlns:p14="http://schemas.microsoft.com/office/powerpoint/2010/main" val="37850117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93B225-A61E-538D-4E30-45A845F861C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2E6C461-E4B7-9448-824C-1EBAC14100C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CAE8AD-50DF-9E49-0C0B-249447F2A2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8C0A2A-F7AB-422D-B3CC-27C84C439FEF}" type="datetimeFigureOut">
              <a:rPr lang="en-US" smtClean="0"/>
              <a:t>3/14/2024</a:t>
            </a:fld>
            <a:endParaRPr lang="en-US"/>
          </a:p>
        </p:txBody>
      </p:sp>
      <p:sp>
        <p:nvSpPr>
          <p:cNvPr id="5" name="Footer Placeholder 4">
            <a:extLst>
              <a:ext uri="{FF2B5EF4-FFF2-40B4-BE49-F238E27FC236}">
                <a16:creationId xmlns:a16="http://schemas.microsoft.com/office/drawing/2014/main" id="{307EBFFC-DDE8-AAA7-E93C-3DA46B18CF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22D95EE-F156-5F50-D41A-0A00070C25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9938A6-A22E-4BD4-BE36-699A7EE169A3}" type="slidenum">
              <a:rPr lang="en-US" smtClean="0"/>
              <a:t>‹#›</a:t>
            </a:fld>
            <a:endParaRPr lang="en-US"/>
          </a:p>
        </p:txBody>
      </p:sp>
    </p:spTree>
    <p:extLst>
      <p:ext uri="{BB962C8B-B14F-4D97-AF65-F5344CB8AC3E}">
        <p14:creationId xmlns:p14="http://schemas.microsoft.com/office/powerpoint/2010/main" val="14261191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gi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5.gi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FC815-0BA7-2CD0-B898-C55FB66B524A}"/>
              </a:ext>
            </a:extLst>
          </p:cNvPr>
          <p:cNvSpPr>
            <a:spLocks noGrp="1"/>
          </p:cNvSpPr>
          <p:nvPr>
            <p:ph type="title"/>
          </p:nvPr>
        </p:nvSpPr>
        <p:spPr>
          <a:xfrm>
            <a:off x="691896" y="3464941"/>
            <a:ext cx="10515600" cy="1325563"/>
          </a:xfrm>
        </p:spPr>
        <p:txBody>
          <a:bodyPr>
            <a:normAutofit/>
          </a:bodyPr>
          <a:lstStyle/>
          <a:p>
            <a:r>
              <a:rPr lang="en-US" dirty="0"/>
              <a:t>Illustrated Transformer</a:t>
            </a:r>
            <a:br>
              <a:rPr lang="en-US" dirty="0"/>
            </a:br>
            <a:r>
              <a:rPr lang="en-US" sz="2200" dirty="0"/>
              <a:t>https://jalammar.github.io/illustrated-transformer/</a:t>
            </a:r>
          </a:p>
        </p:txBody>
      </p:sp>
    </p:spTree>
    <p:extLst>
      <p:ext uri="{BB962C8B-B14F-4D97-AF65-F5344CB8AC3E}">
        <p14:creationId xmlns:p14="http://schemas.microsoft.com/office/powerpoint/2010/main" val="33134368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72D79-F8FB-33F4-2B80-474082F2A4DD}"/>
              </a:ext>
            </a:extLst>
          </p:cNvPr>
          <p:cNvSpPr>
            <a:spLocks noGrp="1"/>
          </p:cNvSpPr>
          <p:nvPr>
            <p:ph type="title"/>
          </p:nvPr>
        </p:nvSpPr>
        <p:spPr>
          <a:xfrm>
            <a:off x="838200" y="18255"/>
            <a:ext cx="10515600" cy="1325563"/>
          </a:xfrm>
        </p:spPr>
        <p:txBody>
          <a:bodyPr/>
          <a:lstStyle/>
          <a:p>
            <a:r>
              <a:rPr lang="en-US" dirty="0"/>
              <a:t>Multi-Headed Attention</a:t>
            </a:r>
          </a:p>
        </p:txBody>
      </p:sp>
      <p:pic>
        <p:nvPicPr>
          <p:cNvPr id="9218" name="Picture 2">
            <a:extLst>
              <a:ext uri="{FF2B5EF4-FFF2-40B4-BE49-F238E27FC236}">
                <a16:creationId xmlns:a16="http://schemas.microsoft.com/office/drawing/2014/main" id="{9F4F3DB4-6178-B8AC-39E3-04FA0813B3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60597" y="881981"/>
            <a:ext cx="5669788" cy="3349766"/>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a:extLst>
              <a:ext uri="{FF2B5EF4-FFF2-40B4-BE49-F238E27FC236}">
                <a16:creationId xmlns:a16="http://schemas.microsoft.com/office/drawing/2014/main" id="{0E69D464-0C9B-C145-3500-B17D2108C99C}"/>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4558865" y="4370948"/>
            <a:ext cx="5073252" cy="24070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85594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E90A-59EF-385E-93D3-AD0DA09ABE32}"/>
              </a:ext>
            </a:extLst>
          </p:cNvPr>
          <p:cNvSpPr>
            <a:spLocks noGrp="1"/>
          </p:cNvSpPr>
          <p:nvPr>
            <p:ph type="title"/>
          </p:nvPr>
        </p:nvSpPr>
        <p:spPr/>
        <p:txBody>
          <a:bodyPr/>
          <a:lstStyle/>
          <a:p>
            <a:r>
              <a:rPr lang="en-US" dirty="0"/>
              <a:t>Multi-Headed Attention</a:t>
            </a:r>
          </a:p>
        </p:txBody>
      </p:sp>
      <p:sp>
        <p:nvSpPr>
          <p:cNvPr id="3" name="Content Placeholder 2">
            <a:extLst>
              <a:ext uri="{FF2B5EF4-FFF2-40B4-BE49-F238E27FC236}">
                <a16:creationId xmlns:a16="http://schemas.microsoft.com/office/drawing/2014/main" id="{68ECCFC3-51F7-D675-E96A-11CE5968A2A0}"/>
              </a:ext>
            </a:extLst>
          </p:cNvPr>
          <p:cNvSpPr>
            <a:spLocks noGrp="1"/>
          </p:cNvSpPr>
          <p:nvPr>
            <p:ph idx="1"/>
          </p:nvPr>
        </p:nvSpPr>
        <p:spPr/>
        <p:txBody>
          <a:bodyPr/>
          <a:lstStyle/>
          <a:p>
            <a:endParaRPr lang="en-US"/>
          </a:p>
        </p:txBody>
      </p:sp>
      <p:pic>
        <p:nvPicPr>
          <p:cNvPr id="10242" name="Picture 2">
            <a:extLst>
              <a:ext uri="{FF2B5EF4-FFF2-40B4-BE49-F238E27FC236}">
                <a16:creationId xmlns:a16="http://schemas.microsoft.com/office/drawing/2014/main" id="{0547492A-F4FE-E33B-2EB2-AEC43A2516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1872" y="1825625"/>
            <a:ext cx="8723376" cy="48262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1537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1D5A2-E53D-DC61-AFD4-3B622AF2041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59C82E5-4E07-CD83-D159-B62F9D09CE3F}"/>
              </a:ext>
            </a:extLst>
          </p:cNvPr>
          <p:cNvSpPr>
            <a:spLocks noGrp="1"/>
          </p:cNvSpPr>
          <p:nvPr>
            <p:ph idx="1"/>
          </p:nvPr>
        </p:nvSpPr>
        <p:spPr/>
        <p:txBody>
          <a:bodyPr/>
          <a:lstStyle/>
          <a:p>
            <a:endParaRPr lang="en-US"/>
          </a:p>
        </p:txBody>
      </p:sp>
      <p:pic>
        <p:nvPicPr>
          <p:cNvPr id="11266" name="Picture 2">
            <a:extLst>
              <a:ext uri="{FF2B5EF4-FFF2-40B4-BE49-F238E27FC236}">
                <a16:creationId xmlns:a16="http://schemas.microsoft.com/office/drawing/2014/main" id="{7C69E967-9562-D8BD-1A6B-E6B9C43144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5875"/>
            <a:ext cx="12192000" cy="682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34559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18376-714D-3B8C-5640-37F6AECE7F79}"/>
              </a:ext>
            </a:extLst>
          </p:cNvPr>
          <p:cNvSpPr>
            <a:spLocks noGrp="1"/>
          </p:cNvSpPr>
          <p:nvPr>
            <p:ph type="title"/>
          </p:nvPr>
        </p:nvSpPr>
        <p:spPr/>
        <p:txBody>
          <a:bodyPr/>
          <a:lstStyle/>
          <a:p>
            <a:r>
              <a:rPr lang="en-US" dirty="0"/>
              <a:t>What Multi-heads doing </a:t>
            </a:r>
          </a:p>
        </p:txBody>
      </p:sp>
      <p:sp>
        <p:nvSpPr>
          <p:cNvPr id="3" name="Content Placeholder 2">
            <a:extLst>
              <a:ext uri="{FF2B5EF4-FFF2-40B4-BE49-F238E27FC236}">
                <a16:creationId xmlns:a16="http://schemas.microsoft.com/office/drawing/2014/main" id="{F6761534-B96A-9253-3A94-2775E173F5EB}"/>
              </a:ext>
            </a:extLst>
          </p:cNvPr>
          <p:cNvSpPr>
            <a:spLocks noGrp="1"/>
          </p:cNvSpPr>
          <p:nvPr>
            <p:ph idx="1"/>
          </p:nvPr>
        </p:nvSpPr>
        <p:spPr/>
        <p:txBody>
          <a:bodyPr/>
          <a:lstStyle/>
          <a:p>
            <a:endParaRPr lang="en-US"/>
          </a:p>
        </p:txBody>
      </p:sp>
      <p:pic>
        <p:nvPicPr>
          <p:cNvPr id="12290" name="Picture 2">
            <a:extLst>
              <a:ext uri="{FF2B5EF4-FFF2-40B4-BE49-F238E27FC236}">
                <a16:creationId xmlns:a16="http://schemas.microsoft.com/office/drawing/2014/main" id="{4C8A095E-2A38-5C23-A0A4-48A45D0DFA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3688" y="1950847"/>
            <a:ext cx="4171950" cy="3762375"/>
          </a:xfrm>
          <a:prstGeom prst="rect">
            <a:avLst/>
          </a:prstGeom>
          <a:noFill/>
          <a:extLst>
            <a:ext uri="{909E8E84-426E-40DD-AFC4-6F175D3DCCD1}">
              <a14:hiddenFill xmlns:a14="http://schemas.microsoft.com/office/drawing/2010/main">
                <a:solidFill>
                  <a:srgbClr val="FFFFFF"/>
                </a:solidFill>
              </a14:hiddenFill>
            </a:ext>
          </a:extLst>
        </p:spPr>
      </p:pic>
      <p:pic>
        <p:nvPicPr>
          <p:cNvPr id="12296" name="Picture 8">
            <a:extLst>
              <a:ext uri="{FF2B5EF4-FFF2-40B4-BE49-F238E27FC236}">
                <a16:creationId xmlns:a16="http://schemas.microsoft.com/office/drawing/2014/main" id="{9C8B5377-7AE8-3429-D562-DB032CBB64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72350" y="1825625"/>
            <a:ext cx="3981450" cy="3886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01614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EC233-2818-1633-AEA6-BFF24C3ED216}"/>
              </a:ext>
            </a:extLst>
          </p:cNvPr>
          <p:cNvSpPr>
            <a:spLocks noGrp="1"/>
          </p:cNvSpPr>
          <p:nvPr>
            <p:ph type="title"/>
          </p:nvPr>
        </p:nvSpPr>
        <p:spPr>
          <a:xfrm>
            <a:off x="589788" y="500062"/>
            <a:ext cx="11012424" cy="1325563"/>
          </a:xfrm>
        </p:spPr>
        <p:txBody>
          <a:bodyPr>
            <a:normAutofit fontScale="90000"/>
          </a:bodyPr>
          <a:lstStyle/>
          <a:p>
            <a:pPr fontAlgn="base"/>
            <a:br>
              <a:rPr lang="en-GB" b="1" i="0" dirty="0">
                <a:solidFill>
                  <a:srgbClr val="222222"/>
                </a:solidFill>
                <a:effectLst/>
                <a:latin typeface="Helvetica Neue"/>
              </a:rPr>
            </a:br>
            <a:r>
              <a:rPr lang="en-GB" b="1" i="0" dirty="0">
                <a:solidFill>
                  <a:srgbClr val="222222"/>
                </a:solidFill>
                <a:effectLst/>
                <a:latin typeface="Helvetica Neue"/>
              </a:rPr>
              <a:t>Order of The Sequence -Positional Encoding</a:t>
            </a:r>
            <a:br>
              <a:rPr lang="en-GB" b="1" i="0" dirty="0">
                <a:solidFill>
                  <a:srgbClr val="222222"/>
                </a:solidFill>
                <a:effectLst/>
                <a:latin typeface="Helvetica Neue"/>
              </a:rPr>
            </a:br>
            <a:br>
              <a:rPr lang="en-GB" dirty="0"/>
            </a:br>
            <a:endParaRPr lang="en-US" dirty="0"/>
          </a:p>
        </p:txBody>
      </p:sp>
      <p:sp>
        <p:nvSpPr>
          <p:cNvPr id="3" name="Content Placeholder 2">
            <a:extLst>
              <a:ext uri="{FF2B5EF4-FFF2-40B4-BE49-F238E27FC236}">
                <a16:creationId xmlns:a16="http://schemas.microsoft.com/office/drawing/2014/main" id="{91D7D8F1-D225-7E83-2CA1-064F76DC9AFD}"/>
              </a:ext>
            </a:extLst>
          </p:cNvPr>
          <p:cNvSpPr>
            <a:spLocks noGrp="1"/>
          </p:cNvSpPr>
          <p:nvPr>
            <p:ph idx="1"/>
          </p:nvPr>
        </p:nvSpPr>
        <p:spPr/>
        <p:txBody>
          <a:bodyPr/>
          <a:lstStyle/>
          <a:p>
            <a:endParaRPr lang="en-US" dirty="0"/>
          </a:p>
        </p:txBody>
      </p:sp>
      <p:pic>
        <p:nvPicPr>
          <p:cNvPr id="13314" name="Picture 2">
            <a:extLst>
              <a:ext uri="{FF2B5EF4-FFF2-40B4-BE49-F238E27FC236}">
                <a16:creationId xmlns:a16="http://schemas.microsoft.com/office/drawing/2014/main" id="{2D29F433-ACDE-BA29-EC52-4A96ED88B3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4480" y="1863980"/>
            <a:ext cx="7882128" cy="43464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91848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9C809-4440-6796-977A-BF75110BADA9}"/>
              </a:ext>
            </a:extLst>
          </p:cNvPr>
          <p:cNvSpPr>
            <a:spLocks noGrp="1"/>
          </p:cNvSpPr>
          <p:nvPr>
            <p:ph type="title"/>
          </p:nvPr>
        </p:nvSpPr>
        <p:spPr/>
        <p:txBody>
          <a:bodyPr/>
          <a:lstStyle/>
          <a:p>
            <a:r>
              <a:rPr lang="en-US" dirty="0"/>
              <a:t>Residuals</a:t>
            </a:r>
          </a:p>
        </p:txBody>
      </p:sp>
      <p:sp>
        <p:nvSpPr>
          <p:cNvPr id="3" name="Content Placeholder 2">
            <a:extLst>
              <a:ext uri="{FF2B5EF4-FFF2-40B4-BE49-F238E27FC236}">
                <a16:creationId xmlns:a16="http://schemas.microsoft.com/office/drawing/2014/main" id="{1ED31F88-D9DD-72B0-B188-76F2881F7934}"/>
              </a:ext>
            </a:extLst>
          </p:cNvPr>
          <p:cNvSpPr>
            <a:spLocks noGrp="1"/>
          </p:cNvSpPr>
          <p:nvPr>
            <p:ph idx="1"/>
          </p:nvPr>
        </p:nvSpPr>
        <p:spPr/>
        <p:txBody>
          <a:bodyPr/>
          <a:lstStyle/>
          <a:p>
            <a:endParaRPr lang="en-US"/>
          </a:p>
        </p:txBody>
      </p:sp>
      <p:pic>
        <p:nvPicPr>
          <p:cNvPr id="14338" name="Picture 2">
            <a:extLst>
              <a:ext uri="{FF2B5EF4-FFF2-40B4-BE49-F238E27FC236}">
                <a16:creationId xmlns:a16="http://schemas.microsoft.com/office/drawing/2014/main" id="{285ED759-E1C5-5E9A-ECBA-1D7E29B9C6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24175" y="1711325"/>
            <a:ext cx="6343650" cy="4600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15054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1D585-74B4-D6C5-EFF9-0564963CF10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20123BF-C90A-A887-8DAB-BB3934C72A9F}"/>
              </a:ext>
            </a:extLst>
          </p:cNvPr>
          <p:cNvSpPr>
            <a:spLocks noGrp="1"/>
          </p:cNvSpPr>
          <p:nvPr>
            <p:ph idx="1"/>
          </p:nvPr>
        </p:nvSpPr>
        <p:spPr/>
        <p:txBody>
          <a:bodyPr/>
          <a:lstStyle/>
          <a:p>
            <a:endParaRPr lang="en-US"/>
          </a:p>
        </p:txBody>
      </p:sp>
      <p:pic>
        <p:nvPicPr>
          <p:cNvPr id="15362" name="Picture 2">
            <a:extLst>
              <a:ext uri="{FF2B5EF4-FFF2-40B4-BE49-F238E27FC236}">
                <a16:creationId xmlns:a16="http://schemas.microsoft.com/office/drawing/2014/main" id="{2C2508DC-2974-0E2A-8A06-491933720E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05100" y="257175"/>
            <a:ext cx="6781800" cy="6343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79154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8596E-8FF2-4163-1498-AB7DE5757238}"/>
              </a:ext>
            </a:extLst>
          </p:cNvPr>
          <p:cNvSpPr>
            <a:spLocks noGrp="1"/>
          </p:cNvSpPr>
          <p:nvPr>
            <p:ph type="title"/>
          </p:nvPr>
        </p:nvSpPr>
        <p:spPr/>
        <p:txBody>
          <a:bodyPr/>
          <a:lstStyle/>
          <a:p>
            <a:r>
              <a:rPr lang="en-US" dirty="0"/>
              <a:t>Encoder-Decoder</a:t>
            </a:r>
          </a:p>
        </p:txBody>
      </p:sp>
      <p:sp>
        <p:nvSpPr>
          <p:cNvPr id="3" name="Content Placeholder 2">
            <a:extLst>
              <a:ext uri="{FF2B5EF4-FFF2-40B4-BE49-F238E27FC236}">
                <a16:creationId xmlns:a16="http://schemas.microsoft.com/office/drawing/2014/main" id="{11550D5F-621C-B4AD-BE95-461E0B803F1C}"/>
              </a:ext>
            </a:extLst>
          </p:cNvPr>
          <p:cNvSpPr>
            <a:spLocks noGrp="1"/>
          </p:cNvSpPr>
          <p:nvPr>
            <p:ph idx="1"/>
          </p:nvPr>
        </p:nvSpPr>
        <p:spPr/>
        <p:txBody>
          <a:bodyPr/>
          <a:lstStyle/>
          <a:p>
            <a:endParaRPr lang="en-US"/>
          </a:p>
        </p:txBody>
      </p:sp>
      <p:pic>
        <p:nvPicPr>
          <p:cNvPr id="16386" name="Picture 2">
            <a:extLst>
              <a:ext uri="{FF2B5EF4-FFF2-40B4-BE49-F238E27FC236}">
                <a16:creationId xmlns:a16="http://schemas.microsoft.com/office/drawing/2014/main" id="{47E20386-B11F-2CED-0E0A-CE9E1FA534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718370"/>
            <a:ext cx="9045511" cy="51396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31115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2F0A6-BA56-2E4F-0804-5D5FE19F886A}"/>
              </a:ext>
            </a:extLst>
          </p:cNvPr>
          <p:cNvSpPr>
            <a:spLocks noGrp="1"/>
          </p:cNvSpPr>
          <p:nvPr>
            <p:ph type="title"/>
          </p:nvPr>
        </p:nvSpPr>
        <p:spPr/>
        <p:txBody>
          <a:bodyPr/>
          <a:lstStyle/>
          <a:p>
            <a:r>
              <a:rPr lang="en-US" dirty="0"/>
              <a:t>Decoder</a:t>
            </a:r>
          </a:p>
        </p:txBody>
      </p:sp>
      <p:sp>
        <p:nvSpPr>
          <p:cNvPr id="3" name="Content Placeholder 2">
            <a:extLst>
              <a:ext uri="{FF2B5EF4-FFF2-40B4-BE49-F238E27FC236}">
                <a16:creationId xmlns:a16="http://schemas.microsoft.com/office/drawing/2014/main" id="{51FAB7D6-5A4F-ABC1-6EE8-B3FA19FF970F}"/>
              </a:ext>
            </a:extLst>
          </p:cNvPr>
          <p:cNvSpPr>
            <a:spLocks noGrp="1"/>
          </p:cNvSpPr>
          <p:nvPr>
            <p:ph idx="1"/>
          </p:nvPr>
        </p:nvSpPr>
        <p:spPr/>
        <p:txBody>
          <a:bodyPr/>
          <a:lstStyle/>
          <a:p>
            <a:endParaRPr lang="en-US"/>
          </a:p>
        </p:txBody>
      </p:sp>
      <p:pic>
        <p:nvPicPr>
          <p:cNvPr id="17410" name="Picture 2">
            <a:extLst>
              <a:ext uri="{FF2B5EF4-FFF2-40B4-BE49-F238E27FC236}">
                <a16:creationId xmlns:a16="http://schemas.microsoft.com/office/drawing/2014/main" id="{CFB8B8B9-80F0-07D6-F74B-6C7D316E51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3040" y="1831302"/>
            <a:ext cx="8485632" cy="46615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80911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30E93-19DF-CB5A-CEED-B5126E1D9865}"/>
              </a:ext>
            </a:extLst>
          </p:cNvPr>
          <p:cNvSpPr>
            <a:spLocks noGrp="1"/>
          </p:cNvSpPr>
          <p:nvPr>
            <p:ph type="title"/>
          </p:nvPr>
        </p:nvSpPr>
        <p:spPr/>
        <p:txBody>
          <a:bodyPr/>
          <a:lstStyle/>
          <a:p>
            <a:r>
              <a:rPr lang="en-US" dirty="0"/>
              <a:t>Decoder</a:t>
            </a:r>
          </a:p>
        </p:txBody>
      </p:sp>
      <p:sp>
        <p:nvSpPr>
          <p:cNvPr id="3" name="Content Placeholder 2">
            <a:extLst>
              <a:ext uri="{FF2B5EF4-FFF2-40B4-BE49-F238E27FC236}">
                <a16:creationId xmlns:a16="http://schemas.microsoft.com/office/drawing/2014/main" id="{F7522869-BCF7-B748-7F9C-46BC5EFA34D9}"/>
              </a:ext>
            </a:extLst>
          </p:cNvPr>
          <p:cNvSpPr>
            <a:spLocks noGrp="1"/>
          </p:cNvSpPr>
          <p:nvPr>
            <p:ph idx="1"/>
          </p:nvPr>
        </p:nvSpPr>
        <p:spPr/>
        <p:txBody>
          <a:bodyPr/>
          <a:lstStyle/>
          <a:p>
            <a:endParaRPr lang="en-US"/>
          </a:p>
        </p:txBody>
      </p:sp>
      <p:pic>
        <p:nvPicPr>
          <p:cNvPr id="18434" name="Picture 2">
            <a:extLst>
              <a:ext uri="{FF2B5EF4-FFF2-40B4-BE49-F238E27FC236}">
                <a16:creationId xmlns:a16="http://schemas.microsoft.com/office/drawing/2014/main" id="{41DACCC2-4D8B-CBC0-9D27-CB5EA3E774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2144" y="1623776"/>
            <a:ext cx="9528048" cy="52342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2899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67FC6-9A4E-0254-745A-47B43E30EE02}"/>
              </a:ext>
            </a:extLst>
          </p:cNvPr>
          <p:cNvSpPr>
            <a:spLocks noGrp="1"/>
          </p:cNvSpPr>
          <p:nvPr>
            <p:ph type="title"/>
          </p:nvPr>
        </p:nvSpPr>
        <p:spPr/>
        <p:txBody>
          <a:bodyPr/>
          <a:lstStyle/>
          <a:p>
            <a:r>
              <a:rPr lang="en-US" dirty="0"/>
              <a:t>Transformer</a:t>
            </a:r>
          </a:p>
        </p:txBody>
      </p:sp>
      <p:pic>
        <p:nvPicPr>
          <p:cNvPr id="1026" name="Picture 2">
            <a:extLst>
              <a:ext uri="{FF2B5EF4-FFF2-40B4-BE49-F238E27FC236}">
                <a16:creationId xmlns:a16="http://schemas.microsoft.com/office/drawing/2014/main" id="{5EAE4C82-D077-9DC0-F252-57414E05B8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190160"/>
            <a:ext cx="6524054" cy="170192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12643275-04CE-C21E-6E12-786B127581DE}"/>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7528878" y="847174"/>
            <a:ext cx="4117848" cy="258182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E8080C06-E27C-4044-128C-CBB7B41D699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8200" y="3429000"/>
            <a:ext cx="3960432" cy="257860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A669ABCC-0A8D-6AF2-036E-C40CB937128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84484" y="3707744"/>
            <a:ext cx="6175356" cy="19600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91421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ECCAD-F3DA-3856-C7ED-3D83584AB927}"/>
              </a:ext>
            </a:extLst>
          </p:cNvPr>
          <p:cNvSpPr>
            <a:spLocks noGrp="1"/>
          </p:cNvSpPr>
          <p:nvPr>
            <p:ph type="title"/>
          </p:nvPr>
        </p:nvSpPr>
        <p:spPr/>
        <p:txBody>
          <a:bodyPr/>
          <a:lstStyle/>
          <a:p>
            <a:r>
              <a:rPr lang="en-US" dirty="0"/>
              <a:t>Final Layer</a:t>
            </a:r>
          </a:p>
        </p:txBody>
      </p:sp>
      <p:pic>
        <p:nvPicPr>
          <p:cNvPr id="19458" name="Picture 2">
            <a:extLst>
              <a:ext uri="{FF2B5EF4-FFF2-40B4-BE49-F238E27FC236}">
                <a16:creationId xmlns:a16="http://schemas.microsoft.com/office/drawing/2014/main" id="{D911723C-5293-9830-6FFE-95B35989AA9C}"/>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725846" y="1825625"/>
            <a:ext cx="6740307"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53547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349E0-5BBC-E535-ED76-98A3BF1534C0}"/>
              </a:ext>
            </a:extLst>
          </p:cNvPr>
          <p:cNvSpPr>
            <a:spLocks noGrp="1"/>
          </p:cNvSpPr>
          <p:nvPr>
            <p:ph type="title"/>
          </p:nvPr>
        </p:nvSpPr>
        <p:spPr/>
        <p:txBody>
          <a:bodyPr/>
          <a:lstStyle/>
          <a:p>
            <a:r>
              <a:rPr lang="en-US" dirty="0"/>
              <a:t>Encoder</a:t>
            </a:r>
          </a:p>
        </p:txBody>
      </p:sp>
      <p:sp>
        <p:nvSpPr>
          <p:cNvPr id="3" name="Content Placeholder 2">
            <a:extLst>
              <a:ext uri="{FF2B5EF4-FFF2-40B4-BE49-F238E27FC236}">
                <a16:creationId xmlns:a16="http://schemas.microsoft.com/office/drawing/2014/main" id="{1AE8919A-BF6B-0AB4-3B40-5997B1723CB6}"/>
              </a:ext>
            </a:extLst>
          </p:cNvPr>
          <p:cNvSpPr>
            <a:spLocks noGrp="1"/>
          </p:cNvSpPr>
          <p:nvPr>
            <p:ph idx="1"/>
          </p:nvPr>
        </p:nvSpPr>
        <p:spPr/>
        <p:txBody>
          <a:bodyPr/>
          <a:lstStyle/>
          <a:p>
            <a:endParaRPr lang="en-US"/>
          </a:p>
        </p:txBody>
      </p:sp>
      <p:pic>
        <p:nvPicPr>
          <p:cNvPr id="2050" name="Picture 2">
            <a:extLst>
              <a:ext uri="{FF2B5EF4-FFF2-40B4-BE49-F238E27FC236}">
                <a16:creationId xmlns:a16="http://schemas.microsoft.com/office/drawing/2014/main" id="{11DD95CA-5D74-B8BE-7EB1-6257898AD0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2478342"/>
            <a:ext cx="4748801" cy="304590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2EECDBBF-6676-5B16-7102-60F418C01C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87001" y="2365439"/>
            <a:ext cx="5908611" cy="35925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21775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5B93F-8A40-FE8D-B2DA-06089CA1B5E0}"/>
              </a:ext>
            </a:extLst>
          </p:cNvPr>
          <p:cNvSpPr>
            <a:spLocks noGrp="1"/>
          </p:cNvSpPr>
          <p:nvPr>
            <p:ph type="title"/>
          </p:nvPr>
        </p:nvSpPr>
        <p:spPr/>
        <p:txBody>
          <a:bodyPr/>
          <a:lstStyle/>
          <a:p>
            <a:r>
              <a:rPr lang="en-US" dirty="0"/>
              <a:t>Attention </a:t>
            </a:r>
          </a:p>
        </p:txBody>
      </p:sp>
      <p:sp>
        <p:nvSpPr>
          <p:cNvPr id="3" name="Content Placeholder 2">
            <a:extLst>
              <a:ext uri="{FF2B5EF4-FFF2-40B4-BE49-F238E27FC236}">
                <a16:creationId xmlns:a16="http://schemas.microsoft.com/office/drawing/2014/main" id="{153AA521-1AC2-0694-584D-3F142E07C864}"/>
              </a:ext>
            </a:extLst>
          </p:cNvPr>
          <p:cNvSpPr>
            <a:spLocks noGrp="1"/>
          </p:cNvSpPr>
          <p:nvPr>
            <p:ph idx="1"/>
          </p:nvPr>
        </p:nvSpPr>
        <p:spPr/>
        <p:txBody>
          <a:bodyPr/>
          <a:lstStyle/>
          <a:p>
            <a:pPr marL="0" indent="0">
              <a:buNone/>
            </a:pPr>
            <a:r>
              <a:rPr lang="en-GB" dirty="0"/>
              <a:t>sentence we want to translate:</a:t>
            </a:r>
          </a:p>
          <a:p>
            <a:pPr marL="0" indent="0">
              <a:buNone/>
            </a:pPr>
            <a:r>
              <a:rPr lang="en-GB" dirty="0">
                <a:solidFill>
                  <a:srgbClr val="FF0000"/>
                </a:solidFill>
              </a:rPr>
              <a:t>”The animal didn't cross the </a:t>
            </a:r>
          </a:p>
          <a:p>
            <a:pPr marL="0" indent="0">
              <a:buNone/>
            </a:pPr>
            <a:r>
              <a:rPr lang="en-GB" dirty="0">
                <a:solidFill>
                  <a:srgbClr val="FF0000"/>
                </a:solidFill>
              </a:rPr>
              <a:t>street because it was too tired”</a:t>
            </a:r>
          </a:p>
          <a:p>
            <a:pPr marL="0" indent="0">
              <a:buNone/>
            </a:pPr>
            <a:r>
              <a:rPr lang="en-GB" dirty="0"/>
              <a:t>What does “it” in this sentence refer to? </a:t>
            </a:r>
            <a:endParaRPr lang="en-US" dirty="0"/>
          </a:p>
        </p:txBody>
      </p:sp>
      <p:pic>
        <p:nvPicPr>
          <p:cNvPr id="3075" name="Picture 3">
            <a:extLst>
              <a:ext uri="{FF2B5EF4-FFF2-40B4-BE49-F238E27FC236}">
                <a16:creationId xmlns:a16="http://schemas.microsoft.com/office/drawing/2014/main" id="{7EF0157E-C2E6-E9A0-ADE9-E97267185D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22580" y="2034381"/>
            <a:ext cx="4162425" cy="3933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53836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CE0D0-A918-3A9B-E5FD-752106548ADC}"/>
              </a:ext>
            </a:extLst>
          </p:cNvPr>
          <p:cNvSpPr>
            <a:spLocks noGrp="1"/>
          </p:cNvSpPr>
          <p:nvPr>
            <p:ph type="title"/>
          </p:nvPr>
        </p:nvSpPr>
        <p:spPr/>
        <p:txBody>
          <a:bodyPr/>
          <a:lstStyle/>
          <a:p>
            <a:r>
              <a:rPr lang="en-US" dirty="0"/>
              <a:t>Self Attention</a:t>
            </a:r>
          </a:p>
        </p:txBody>
      </p:sp>
      <p:sp>
        <p:nvSpPr>
          <p:cNvPr id="3" name="Content Placeholder 2">
            <a:extLst>
              <a:ext uri="{FF2B5EF4-FFF2-40B4-BE49-F238E27FC236}">
                <a16:creationId xmlns:a16="http://schemas.microsoft.com/office/drawing/2014/main" id="{0071100A-F6A8-2DBB-B76F-8895A7C29C05}"/>
              </a:ext>
            </a:extLst>
          </p:cNvPr>
          <p:cNvSpPr>
            <a:spLocks noGrp="1"/>
          </p:cNvSpPr>
          <p:nvPr>
            <p:ph idx="1"/>
          </p:nvPr>
        </p:nvSpPr>
        <p:spPr/>
        <p:txBody>
          <a:bodyPr/>
          <a:lstStyle/>
          <a:p>
            <a:endParaRPr lang="en-US"/>
          </a:p>
        </p:txBody>
      </p:sp>
      <p:pic>
        <p:nvPicPr>
          <p:cNvPr id="4098" name="Picture 2">
            <a:extLst>
              <a:ext uri="{FF2B5EF4-FFF2-40B4-BE49-F238E27FC236}">
                <a16:creationId xmlns:a16="http://schemas.microsoft.com/office/drawing/2014/main" id="{79A42AA7-5274-2199-2359-CB8089BE32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8813" y="2048392"/>
            <a:ext cx="6355651" cy="40095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91252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52F4A3-CE9E-32B1-E6B6-B6BB986132D8}"/>
              </a:ext>
            </a:extLst>
          </p:cNvPr>
          <p:cNvSpPr>
            <a:spLocks noGrp="1"/>
          </p:cNvSpPr>
          <p:nvPr>
            <p:ph type="title"/>
          </p:nvPr>
        </p:nvSpPr>
        <p:spPr/>
        <p:txBody>
          <a:bodyPr/>
          <a:lstStyle/>
          <a:p>
            <a:r>
              <a:rPr lang="en-US" dirty="0"/>
              <a:t>Self-Attention</a:t>
            </a:r>
          </a:p>
        </p:txBody>
      </p:sp>
      <p:sp>
        <p:nvSpPr>
          <p:cNvPr id="3" name="Content Placeholder 2">
            <a:extLst>
              <a:ext uri="{FF2B5EF4-FFF2-40B4-BE49-F238E27FC236}">
                <a16:creationId xmlns:a16="http://schemas.microsoft.com/office/drawing/2014/main" id="{150FAEF9-B00E-E252-36AB-EFF07BB3331B}"/>
              </a:ext>
            </a:extLst>
          </p:cNvPr>
          <p:cNvSpPr>
            <a:spLocks noGrp="1"/>
          </p:cNvSpPr>
          <p:nvPr>
            <p:ph idx="1"/>
          </p:nvPr>
        </p:nvSpPr>
        <p:spPr/>
        <p:txBody>
          <a:bodyPr/>
          <a:lstStyle/>
          <a:p>
            <a:endParaRPr lang="en-US"/>
          </a:p>
        </p:txBody>
      </p:sp>
      <p:pic>
        <p:nvPicPr>
          <p:cNvPr id="5122" name="Picture 2">
            <a:extLst>
              <a:ext uri="{FF2B5EF4-FFF2-40B4-BE49-F238E27FC236}">
                <a16:creationId xmlns:a16="http://schemas.microsoft.com/office/drawing/2014/main" id="{A0670362-DFF9-6ABF-093D-D1340E7F80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2520" y="2296319"/>
            <a:ext cx="6524625" cy="3409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3896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E3333F-F1ED-A38B-7210-8B979585A31B}"/>
              </a:ext>
            </a:extLst>
          </p:cNvPr>
          <p:cNvSpPr>
            <a:spLocks noGrp="1"/>
          </p:cNvSpPr>
          <p:nvPr>
            <p:ph type="title"/>
          </p:nvPr>
        </p:nvSpPr>
        <p:spPr/>
        <p:txBody>
          <a:bodyPr/>
          <a:lstStyle/>
          <a:p>
            <a:r>
              <a:rPr lang="en-US" dirty="0"/>
              <a:t>Self Attention</a:t>
            </a:r>
          </a:p>
        </p:txBody>
      </p:sp>
      <p:sp>
        <p:nvSpPr>
          <p:cNvPr id="3" name="Content Placeholder 2">
            <a:extLst>
              <a:ext uri="{FF2B5EF4-FFF2-40B4-BE49-F238E27FC236}">
                <a16:creationId xmlns:a16="http://schemas.microsoft.com/office/drawing/2014/main" id="{5869C217-0327-A620-9826-D9EB85A2C045}"/>
              </a:ext>
            </a:extLst>
          </p:cNvPr>
          <p:cNvSpPr>
            <a:spLocks noGrp="1"/>
          </p:cNvSpPr>
          <p:nvPr>
            <p:ph idx="1"/>
          </p:nvPr>
        </p:nvSpPr>
        <p:spPr/>
        <p:txBody>
          <a:bodyPr/>
          <a:lstStyle/>
          <a:p>
            <a:endParaRPr lang="en-US"/>
          </a:p>
        </p:txBody>
      </p:sp>
      <p:pic>
        <p:nvPicPr>
          <p:cNvPr id="6146" name="Picture 2">
            <a:extLst>
              <a:ext uri="{FF2B5EF4-FFF2-40B4-BE49-F238E27FC236}">
                <a16:creationId xmlns:a16="http://schemas.microsoft.com/office/drawing/2014/main" id="{F84351F8-E401-3B3E-4AC6-8A3D44A6B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6913" y="1947145"/>
            <a:ext cx="6482143" cy="40821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36721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965E0-AC5B-439D-4C6B-4461935D88C0}"/>
              </a:ext>
            </a:extLst>
          </p:cNvPr>
          <p:cNvSpPr>
            <a:spLocks noGrp="1"/>
          </p:cNvSpPr>
          <p:nvPr>
            <p:ph type="title"/>
          </p:nvPr>
        </p:nvSpPr>
        <p:spPr/>
        <p:txBody>
          <a:bodyPr/>
          <a:lstStyle/>
          <a:p>
            <a:r>
              <a:rPr lang="en-US" dirty="0" err="1"/>
              <a:t>Self_Attention</a:t>
            </a:r>
            <a:endParaRPr lang="en-US" dirty="0"/>
          </a:p>
        </p:txBody>
      </p:sp>
      <p:sp>
        <p:nvSpPr>
          <p:cNvPr id="3" name="Content Placeholder 2">
            <a:extLst>
              <a:ext uri="{FF2B5EF4-FFF2-40B4-BE49-F238E27FC236}">
                <a16:creationId xmlns:a16="http://schemas.microsoft.com/office/drawing/2014/main" id="{EF71D7D0-1DE6-B77F-50E2-9715E78F9453}"/>
              </a:ext>
            </a:extLst>
          </p:cNvPr>
          <p:cNvSpPr>
            <a:spLocks noGrp="1"/>
          </p:cNvSpPr>
          <p:nvPr>
            <p:ph idx="1"/>
          </p:nvPr>
        </p:nvSpPr>
        <p:spPr/>
        <p:txBody>
          <a:bodyPr/>
          <a:lstStyle/>
          <a:p>
            <a:endParaRPr lang="en-US"/>
          </a:p>
        </p:txBody>
      </p:sp>
      <p:pic>
        <p:nvPicPr>
          <p:cNvPr id="7170" name="Picture 2">
            <a:extLst>
              <a:ext uri="{FF2B5EF4-FFF2-40B4-BE49-F238E27FC236}">
                <a16:creationId xmlns:a16="http://schemas.microsoft.com/office/drawing/2014/main" id="{C543D3B1-DC52-92BA-498F-EDAE599BFE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87613" y="1714288"/>
            <a:ext cx="5412803" cy="51437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27124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40F5F-591F-CC5E-5D5E-526FF352EED0}"/>
              </a:ext>
            </a:extLst>
          </p:cNvPr>
          <p:cNvSpPr>
            <a:spLocks noGrp="1"/>
          </p:cNvSpPr>
          <p:nvPr>
            <p:ph type="title"/>
          </p:nvPr>
        </p:nvSpPr>
        <p:spPr/>
        <p:txBody>
          <a:bodyPr/>
          <a:lstStyle/>
          <a:p>
            <a:r>
              <a:rPr lang="en-US" dirty="0"/>
              <a:t>Matrix Calculation for Self Attention</a:t>
            </a:r>
          </a:p>
        </p:txBody>
      </p:sp>
      <p:pic>
        <p:nvPicPr>
          <p:cNvPr id="8194" name="Picture 2">
            <a:extLst>
              <a:ext uri="{FF2B5EF4-FFF2-40B4-BE49-F238E27FC236}">
                <a16:creationId xmlns:a16="http://schemas.microsoft.com/office/drawing/2014/main" id="{C268466B-4C7C-6EA4-7A0F-C85D56AE9E6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230563" y="2061845"/>
            <a:ext cx="3842138" cy="4351338"/>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6">
            <a:extLst>
              <a:ext uri="{FF2B5EF4-FFF2-40B4-BE49-F238E27FC236}">
                <a16:creationId xmlns:a16="http://schemas.microsoft.com/office/drawing/2014/main" id="{451DF5E6-959B-DA4D-9D7E-C4932A5ADE3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54604" y="2972118"/>
            <a:ext cx="6475637" cy="25307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018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3409</TotalTime>
  <Words>1787</Words>
  <Application>Microsoft Office PowerPoint</Application>
  <PresentationFormat>Widescreen</PresentationFormat>
  <Paragraphs>86</Paragraphs>
  <Slides>20</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Calibri Light</vt:lpstr>
      <vt:lpstr>Helvetica</vt:lpstr>
      <vt:lpstr>Helvetica Neue</vt:lpstr>
      <vt:lpstr>inherit</vt:lpstr>
      <vt:lpstr>Office Theme</vt:lpstr>
      <vt:lpstr>Illustrated Transformer https://jalammar.github.io/illustrated-transformer/</vt:lpstr>
      <vt:lpstr>Transformer</vt:lpstr>
      <vt:lpstr>Encoder</vt:lpstr>
      <vt:lpstr>Attention </vt:lpstr>
      <vt:lpstr>Self Attention</vt:lpstr>
      <vt:lpstr>Self-Attention</vt:lpstr>
      <vt:lpstr>Self Attention</vt:lpstr>
      <vt:lpstr>Self_Attention</vt:lpstr>
      <vt:lpstr>Matrix Calculation for Self Attention</vt:lpstr>
      <vt:lpstr>Multi-Headed Attention</vt:lpstr>
      <vt:lpstr>Multi-Headed Attention</vt:lpstr>
      <vt:lpstr>PowerPoint Presentation</vt:lpstr>
      <vt:lpstr>What Multi-heads doing </vt:lpstr>
      <vt:lpstr> Order of The Sequence -Positional Encoding  </vt:lpstr>
      <vt:lpstr>Residuals</vt:lpstr>
      <vt:lpstr>PowerPoint Presentation</vt:lpstr>
      <vt:lpstr>Encoder-Decoder</vt:lpstr>
      <vt:lpstr>Decoder</vt:lpstr>
      <vt:lpstr>Decoder</vt:lpstr>
      <vt:lpstr>Final Layer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Attention</dc:title>
  <dc:creator>Abdul Samad</dc:creator>
  <cp:lastModifiedBy>Abdul Samad</cp:lastModifiedBy>
  <cp:revision>58</cp:revision>
  <dcterms:created xsi:type="dcterms:W3CDTF">2022-10-13T04:47:01Z</dcterms:created>
  <dcterms:modified xsi:type="dcterms:W3CDTF">2024-03-14T05:38:54Z</dcterms:modified>
</cp:coreProperties>
</file>

<file path=docProps/thumbnail.jpeg>
</file>